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 id="2147483812" r:id="rId2"/>
    <p:sldMasterId id="2147483824" r:id="rId3"/>
    <p:sldMasterId id="2147483836" r:id="rId4"/>
  </p:sldMasterIdLst>
  <p:notesMasterIdLst>
    <p:notesMasterId r:id="rId104"/>
  </p:notesMasterIdLst>
  <p:handoutMasterIdLst>
    <p:handoutMasterId r:id="rId105"/>
  </p:handoutMasterIdLst>
  <p:sldIdLst>
    <p:sldId id="761" r:id="rId5"/>
    <p:sldId id="762" r:id="rId6"/>
    <p:sldId id="256" r:id="rId7"/>
    <p:sldId id="662" r:id="rId8"/>
    <p:sldId id="258" r:id="rId9"/>
    <p:sldId id="259" r:id="rId10"/>
    <p:sldId id="260" r:id="rId11"/>
    <p:sldId id="261" r:id="rId12"/>
    <p:sldId id="271" r:id="rId13"/>
    <p:sldId id="270" r:id="rId14"/>
    <p:sldId id="264" r:id="rId15"/>
    <p:sldId id="268" r:id="rId16"/>
    <p:sldId id="663" r:id="rId17"/>
    <p:sldId id="763" r:id="rId18"/>
    <p:sldId id="267" r:id="rId19"/>
    <p:sldId id="263" r:id="rId20"/>
    <p:sldId id="431" r:id="rId21"/>
    <p:sldId id="338" r:id="rId22"/>
    <p:sldId id="446" r:id="rId23"/>
    <p:sldId id="407" r:id="rId24"/>
    <p:sldId id="408" r:id="rId25"/>
    <p:sldId id="455" r:id="rId26"/>
    <p:sldId id="456" r:id="rId27"/>
    <p:sldId id="434" r:id="rId28"/>
    <p:sldId id="409" r:id="rId29"/>
    <p:sldId id="451" r:id="rId30"/>
    <p:sldId id="452" r:id="rId31"/>
    <p:sldId id="457" r:id="rId32"/>
    <p:sldId id="454" r:id="rId33"/>
    <p:sldId id="287" r:id="rId34"/>
    <p:sldId id="410" r:id="rId35"/>
    <p:sldId id="411" r:id="rId36"/>
    <p:sldId id="412" r:id="rId37"/>
    <p:sldId id="413" r:id="rId38"/>
    <p:sldId id="414" r:id="rId39"/>
    <p:sldId id="415" r:id="rId40"/>
    <p:sldId id="416" r:id="rId41"/>
    <p:sldId id="284" r:id="rId42"/>
    <p:sldId id="418" r:id="rId43"/>
    <p:sldId id="419" r:id="rId44"/>
    <p:sldId id="420" r:id="rId45"/>
    <p:sldId id="421" r:id="rId46"/>
    <p:sldId id="422" r:id="rId47"/>
    <p:sldId id="423" r:id="rId48"/>
    <p:sldId id="424" r:id="rId49"/>
    <p:sldId id="425" r:id="rId50"/>
    <p:sldId id="279" r:id="rId51"/>
    <p:sldId id="427" r:id="rId52"/>
    <p:sldId id="450" r:id="rId53"/>
    <p:sldId id="428" r:id="rId54"/>
    <p:sldId id="429" r:id="rId55"/>
    <p:sldId id="326" r:id="rId56"/>
    <p:sldId id="299" r:id="rId57"/>
    <p:sldId id="329" r:id="rId58"/>
    <p:sldId id="330" r:id="rId59"/>
    <p:sldId id="331" r:id="rId60"/>
    <p:sldId id="333" r:id="rId61"/>
    <p:sldId id="335" r:id="rId62"/>
    <p:sldId id="765" r:id="rId63"/>
    <p:sldId id="534" r:id="rId64"/>
    <p:sldId id="519" r:id="rId65"/>
    <p:sldId id="773" r:id="rId66"/>
    <p:sldId id="531" r:id="rId67"/>
    <p:sldId id="495" r:id="rId68"/>
    <p:sldId id="496" r:id="rId69"/>
    <p:sldId id="498" r:id="rId70"/>
    <p:sldId id="499" r:id="rId71"/>
    <p:sldId id="774" r:id="rId72"/>
    <p:sldId id="492" r:id="rId73"/>
    <p:sldId id="493" r:id="rId74"/>
    <p:sldId id="494" r:id="rId75"/>
    <p:sldId id="500" r:id="rId76"/>
    <p:sldId id="468" r:id="rId77"/>
    <p:sldId id="775" r:id="rId78"/>
    <p:sldId id="513" r:id="rId79"/>
    <p:sldId id="281" r:id="rId80"/>
    <p:sldId id="514" r:id="rId81"/>
    <p:sldId id="515" r:id="rId82"/>
    <p:sldId id="517" r:id="rId83"/>
    <p:sldId id="516" r:id="rId84"/>
    <p:sldId id="511" r:id="rId85"/>
    <p:sldId id="512" r:id="rId86"/>
    <p:sldId id="776" r:id="rId87"/>
    <p:sldId id="533" r:id="rId88"/>
    <p:sldId id="269" r:id="rId89"/>
    <p:sldId id="777" r:id="rId90"/>
    <p:sldId id="532" r:id="rId91"/>
    <p:sldId id="265" r:id="rId92"/>
    <p:sldId id="266" r:id="rId93"/>
    <p:sldId id="778" r:id="rId94"/>
    <p:sldId id="779" r:id="rId95"/>
    <p:sldId id="272" r:id="rId96"/>
    <p:sldId id="273" r:id="rId97"/>
    <p:sldId id="277" r:id="rId98"/>
    <p:sldId id="278" r:id="rId99"/>
    <p:sldId id="780" r:id="rId100"/>
    <p:sldId id="781" r:id="rId101"/>
    <p:sldId id="283" r:id="rId102"/>
    <p:sldId id="782" r:id="rId10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2C704-7192-42B3-BE38-2FD9DBAF32E2}" v="1" dt="2018-10-22T11:50:22.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2" autoAdjust="0"/>
    <p:restoredTop sz="94643"/>
  </p:normalViewPr>
  <p:slideViewPr>
    <p:cSldViewPr snapToGrid="0">
      <p:cViewPr varScale="1">
        <p:scale>
          <a:sx n="90" d="100"/>
          <a:sy n="90" d="100"/>
        </p:scale>
        <p:origin x="1856" y="200"/>
      </p:cViewPr>
      <p:guideLst>
        <p:guide orient="horz" pos="2160"/>
        <p:guide pos="2880"/>
      </p:guideLst>
    </p:cSldViewPr>
  </p:slideViewPr>
  <p:notesTextViewPr>
    <p:cViewPr>
      <p:scale>
        <a:sx n="100" d="100"/>
        <a:sy n="100" d="100"/>
      </p:scale>
      <p:origin x="0" y="0"/>
    </p:cViewPr>
  </p:notesTextViewPr>
  <p:sorterViewPr>
    <p:cViewPr>
      <p:scale>
        <a:sx n="1" d="2"/>
        <a:sy n="1" d="2"/>
      </p:scale>
      <p:origin x="0" y="-18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diagrams/_rels/data3.xml.rels><?xml version="1.0" encoding="UTF-8" standalone="yes"?>
<Relationships xmlns="http://schemas.openxmlformats.org/package/2006/relationships"><Relationship Id="rId1" Type="http://schemas.openxmlformats.org/officeDocument/2006/relationships/hyperlink" Target="mailto:mark@nchsaa.org"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www.nchsaa.org/"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mark@nchsaa.org"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nchsaa.org/"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AB0E8-A5EB-4364-85CA-A909BFB163D0}" type="doc">
      <dgm:prSet loTypeId="urn:microsoft.com/office/officeart/2016/7/layout/BasicLinearProcessNumbered" loCatId="process" qsTypeId="urn:microsoft.com/office/officeart/2005/8/quickstyle/simple4" qsCatId="simple" csTypeId="urn:microsoft.com/office/officeart/2005/8/colors/accent2_2" csCatId="accent2"/>
      <dgm:spPr/>
      <dgm:t>
        <a:bodyPr/>
        <a:lstStyle/>
        <a:p>
          <a:endParaRPr lang="en-US"/>
        </a:p>
      </dgm:t>
    </dgm:pt>
    <dgm:pt modelId="{A1DE627E-8631-487D-AD23-092F511760D4}">
      <dgm:prSet/>
      <dgm:spPr/>
      <dgm:t>
        <a:bodyPr/>
        <a:lstStyle/>
        <a:p>
          <a:r>
            <a:rPr lang="en-US" dirty="0"/>
            <a:t>Experience means little to me as a Supervisor…</a:t>
          </a:r>
          <a:r>
            <a:rPr lang="en-US" b="1" u="sng" dirty="0"/>
            <a:t>EXPERIENCES</a:t>
          </a:r>
          <a:r>
            <a:rPr lang="en-US" dirty="0"/>
            <a:t> mean everything…What plays have you seen?</a:t>
          </a:r>
        </a:p>
      </dgm:t>
    </dgm:pt>
    <dgm:pt modelId="{C319640A-62D7-49BA-8BEC-2F399EECEDD4}" type="parTrans" cxnId="{ADCB534D-BE1D-48F8-8F6B-E2A82DE661C9}">
      <dgm:prSet/>
      <dgm:spPr/>
      <dgm:t>
        <a:bodyPr/>
        <a:lstStyle/>
        <a:p>
          <a:endParaRPr lang="en-US"/>
        </a:p>
      </dgm:t>
    </dgm:pt>
    <dgm:pt modelId="{92142CEB-2D82-49B5-90B1-6766F7C2F0B0}" type="sibTrans" cxnId="{ADCB534D-BE1D-48F8-8F6B-E2A82DE661C9}">
      <dgm:prSet phldrT="1"/>
      <dgm:spPr/>
      <dgm:t>
        <a:bodyPr/>
        <a:lstStyle/>
        <a:p>
          <a:r>
            <a:rPr lang="en-US"/>
            <a:t>1</a:t>
          </a:r>
        </a:p>
      </dgm:t>
    </dgm:pt>
    <dgm:pt modelId="{F38C1B11-D38E-4093-BE86-38BF3AD88341}">
      <dgm:prSet/>
      <dgm:spPr/>
      <dgm:t>
        <a:bodyPr/>
        <a:lstStyle/>
        <a:p>
          <a:r>
            <a:rPr lang="en-US"/>
            <a:t>The great official has the “IT” factor.</a:t>
          </a:r>
        </a:p>
      </dgm:t>
    </dgm:pt>
    <dgm:pt modelId="{9E9024E3-1904-4314-8C1D-1D4734338BDD}" type="parTrans" cxnId="{2440ACA8-523B-4CD6-8C6B-1083FECF87C5}">
      <dgm:prSet/>
      <dgm:spPr/>
      <dgm:t>
        <a:bodyPr/>
        <a:lstStyle/>
        <a:p>
          <a:endParaRPr lang="en-US"/>
        </a:p>
      </dgm:t>
    </dgm:pt>
    <dgm:pt modelId="{F9A8A5BE-E2F3-4D77-906D-BE8F6E2F0068}" type="sibTrans" cxnId="{2440ACA8-523B-4CD6-8C6B-1083FECF87C5}">
      <dgm:prSet phldrT="2"/>
      <dgm:spPr/>
      <dgm:t>
        <a:bodyPr/>
        <a:lstStyle/>
        <a:p>
          <a:r>
            <a:rPr lang="en-US"/>
            <a:t>2</a:t>
          </a:r>
        </a:p>
      </dgm:t>
    </dgm:pt>
    <dgm:pt modelId="{AF0DB911-4E8A-4EF2-BB22-6D1122703A42}">
      <dgm:prSet/>
      <dgm:spPr/>
      <dgm:t>
        <a:bodyPr/>
        <a:lstStyle/>
        <a:p>
          <a:r>
            <a:rPr lang="en-US"/>
            <a:t>The formula for “IT” </a:t>
          </a:r>
        </a:p>
      </dgm:t>
    </dgm:pt>
    <dgm:pt modelId="{BAF29B32-B00D-46E9-8F6B-43C9B031277E}" type="parTrans" cxnId="{69598770-237E-404D-8B23-4B808C11C541}">
      <dgm:prSet/>
      <dgm:spPr/>
      <dgm:t>
        <a:bodyPr/>
        <a:lstStyle/>
        <a:p>
          <a:endParaRPr lang="en-US"/>
        </a:p>
      </dgm:t>
    </dgm:pt>
    <dgm:pt modelId="{49DB085F-ED62-41AD-BF0B-1ED56339739B}" type="sibTrans" cxnId="{69598770-237E-404D-8B23-4B808C11C541}">
      <dgm:prSet phldrT="3"/>
      <dgm:spPr/>
      <dgm:t>
        <a:bodyPr/>
        <a:lstStyle/>
        <a:p>
          <a:r>
            <a:rPr lang="en-US"/>
            <a:t>3</a:t>
          </a:r>
        </a:p>
      </dgm:t>
    </dgm:pt>
    <dgm:pt modelId="{54BFD8DC-13B1-D84E-85AD-C1A4775B206D}" type="pres">
      <dgm:prSet presAssocID="{A91AB0E8-A5EB-4364-85CA-A909BFB163D0}" presName="Name0" presStyleCnt="0">
        <dgm:presLayoutVars>
          <dgm:animLvl val="lvl"/>
          <dgm:resizeHandles val="exact"/>
        </dgm:presLayoutVars>
      </dgm:prSet>
      <dgm:spPr/>
    </dgm:pt>
    <dgm:pt modelId="{D041B25A-BA6D-0741-B827-2C619D2C8BE0}" type="pres">
      <dgm:prSet presAssocID="{A1DE627E-8631-487D-AD23-092F511760D4}" presName="compositeNode" presStyleCnt="0">
        <dgm:presLayoutVars>
          <dgm:bulletEnabled val="1"/>
        </dgm:presLayoutVars>
      </dgm:prSet>
      <dgm:spPr/>
    </dgm:pt>
    <dgm:pt modelId="{DDFF484E-89E6-7E41-AA11-7A33A585FA88}" type="pres">
      <dgm:prSet presAssocID="{A1DE627E-8631-487D-AD23-092F511760D4}" presName="bgRect" presStyleLbl="bgAccFollowNode1" presStyleIdx="0" presStyleCnt="3"/>
      <dgm:spPr/>
    </dgm:pt>
    <dgm:pt modelId="{57C25109-DB9A-B54F-9F0F-6DCF5934F06C}" type="pres">
      <dgm:prSet presAssocID="{92142CEB-2D82-49B5-90B1-6766F7C2F0B0}" presName="sibTransNodeCircle" presStyleLbl="alignNode1" presStyleIdx="0" presStyleCnt="6">
        <dgm:presLayoutVars>
          <dgm:chMax val="0"/>
          <dgm:bulletEnabled/>
        </dgm:presLayoutVars>
      </dgm:prSet>
      <dgm:spPr/>
    </dgm:pt>
    <dgm:pt modelId="{2F525536-FED8-C949-B1E7-3A165B40A55D}" type="pres">
      <dgm:prSet presAssocID="{A1DE627E-8631-487D-AD23-092F511760D4}" presName="bottomLine" presStyleLbl="alignNode1" presStyleIdx="1" presStyleCnt="6">
        <dgm:presLayoutVars/>
      </dgm:prSet>
      <dgm:spPr/>
    </dgm:pt>
    <dgm:pt modelId="{01052C7C-0053-6543-9880-23BF02E0B99E}" type="pres">
      <dgm:prSet presAssocID="{A1DE627E-8631-487D-AD23-092F511760D4}" presName="nodeText" presStyleLbl="bgAccFollowNode1" presStyleIdx="0" presStyleCnt="3">
        <dgm:presLayoutVars>
          <dgm:bulletEnabled val="1"/>
        </dgm:presLayoutVars>
      </dgm:prSet>
      <dgm:spPr/>
    </dgm:pt>
    <dgm:pt modelId="{85B4D6D6-7C3C-8049-A663-7D5F8152ACAE}" type="pres">
      <dgm:prSet presAssocID="{92142CEB-2D82-49B5-90B1-6766F7C2F0B0}" presName="sibTrans" presStyleCnt="0"/>
      <dgm:spPr/>
    </dgm:pt>
    <dgm:pt modelId="{B93839E5-297A-BA42-9358-831CB1E7A35F}" type="pres">
      <dgm:prSet presAssocID="{F38C1B11-D38E-4093-BE86-38BF3AD88341}" presName="compositeNode" presStyleCnt="0">
        <dgm:presLayoutVars>
          <dgm:bulletEnabled val="1"/>
        </dgm:presLayoutVars>
      </dgm:prSet>
      <dgm:spPr/>
    </dgm:pt>
    <dgm:pt modelId="{2BBD6B7B-360A-6A49-9A90-155C49648B55}" type="pres">
      <dgm:prSet presAssocID="{F38C1B11-D38E-4093-BE86-38BF3AD88341}" presName="bgRect" presStyleLbl="bgAccFollowNode1" presStyleIdx="1" presStyleCnt="3"/>
      <dgm:spPr/>
    </dgm:pt>
    <dgm:pt modelId="{D067FA1D-E6E8-A142-A615-04D0AAEA2707}" type="pres">
      <dgm:prSet presAssocID="{F9A8A5BE-E2F3-4D77-906D-BE8F6E2F0068}" presName="sibTransNodeCircle" presStyleLbl="alignNode1" presStyleIdx="2" presStyleCnt="6">
        <dgm:presLayoutVars>
          <dgm:chMax val="0"/>
          <dgm:bulletEnabled/>
        </dgm:presLayoutVars>
      </dgm:prSet>
      <dgm:spPr/>
    </dgm:pt>
    <dgm:pt modelId="{D263E620-B9FA-2A4E-AF3D-B0C0A12299FA}" type="pres">
      <dgm:prSet presAssocID="{F38C1B11-D38E-4093-BE86-38BF3AD88341}" presName="bottomLine" presStyleLbl="alignNode1" presStyleIdx="3" presStyleCnt="6">
        <dgm:presLayoutVars/>
      </dgm:prSet>
      <dgm:spPr/>
    </dgm:pt>
    <dgm:pt modelId="{AA6E1456-3C50-AA48-85A6-C80929A1D330}" type="pres">
      <dgm:prSet presAssocID="{F38C1B11-D38E-4093-BE86-38BF3AD88341}" presName="nodeText" presStyleLbl="bgAccFollowNode1" presStyleIdx="1" presStyleCnt="3">
        <dgm:presLayoutVars>
          <dgm:bulletEnabled val="1"/>
        </dgm:presLayoutVars>
      </dgm:prSet>
      <dgm:spPr/>
    </dgm:pt>
    <dgm:pt modelId="{B7E37DF5-DABF-0045-A2BE-72E800B314AF}" type="pres">
      <dgm:prSet presAssocID="{F9A8A5BE-E2F3-4D77-906D-BE8F6E2F0068}" presName="sibTrans" presStyleCnt="0"/>
      <dgm:spPr/>
    </dgm:pt>
    <dgm:pt modelId="{AEA267C8-780B-FB40-B9F9-44C98EE58F19}" type="pres">
      <dgm:prSet presAssocID="{AF0DB911-4E8A-4EF2-BB22-6D1122703A42}" presName="compositeNode" presStyleCnt="0">
        <dgm:presLayoutVars>
          <dgm:bulletEnabled val="1"/>
        </dgm:presLayoutVars>
      </dgm:prSet>
      <dgm:spPr/>
    </dgm:pt>
    <dgm:pt modelId="{7C0388AF-6C0C-3E42-ABA7-E651FDEA7A7E}" type="pres">
      <dgm:prSet presAssocID="{AF0DB911-4E8A-4EF2-BB22-6D1122703A42}" presName="bgRect" presStyleLbl="bgAccFollowNode1" presStyleIdx="2" presStyleCnt="3"/>
      <dgm:spPr/>
    </dgm:pt>
    <dgm:pt modelId="{E3121AC2-5761-D546-B7D9-A4D96AAA4AE0}" type="pres">
      <dgm:prSet presAssocID="{49DB085F-ED62-41AD-BF0B-1ED56339739B}" presName="sibTransNodeCircle" presStyleLbl="alignNode1" presStyleIdx="4" presStyleCnt="6">
        <dgm:presLayoutVars>
          <dgm:chMax val="0"/>
          <dgm:bulletEnabled/>
        </dgm:presLayoutVars>
      </dgm:prSet>
      <dgm:spPr/>
    </dgm:pt>
    <dgm:pt modelId="{8171824E-FA12-8D47-B6FB-7E1EC6E1E7F7}" type="pres">
      <dgm:prSet presAssocID="{AF0DB911-4E8A-4EF2-BB22-6D1122703A42}" presName="bottomLine" presStyleLbl="alignNode1" presStyleIdx="5" presStyleCnt="6">
        <dgm:presLayoutVars/>
      </dgm:prSet>
      <dgm:spPr/>
    </dgm:pt>
    <dgm:pt modelId="{6DD74100-F816-534E-99A9-CA5B87565AE5}" type="pres">
      <dgm:prSet presAssocID="{AF0DB911-4E8A-4EF2-BB22-6D1122703A42}" presName="nodeText" presStyleLbl="bgAccFollowNode1" presStyleIdx="2" presStyleCnt="3">
        <dgm:presLayoutVars>
          <dgm:bulletEnabled val="1"/>
        </dgm:presLayoutVars>
      </dgm:prSet>
      <dgm:spPr/>
    </dgm:pt>
  </dgm:ptLst>
  <dgm:cxnLst>
    <dgm:cxn modelId="{863F6935-DE4E-A84B-9E27-A96B2795CB85}" type="presOf" srcId="{AF0DB911-4E8A-4EF2-BB22-6D1122703A42}" destId="{6DD74100-F816-534E-99A9-CA5B87565AE5}" srcOrd="1" destOrd="0" presId="urn:microsoft.com/office/officeart/2016/7/layout/BasicLinearProcessNumbered"/>
    <dgm:cxn modelId="{05BCC23D-19CC-7C4A-AE0E-462F2BDDB689}" type="presOf" srcId="{F9A8A5BE-E2F3-4D77-906D-BE8F6E2F0068}" destId="{D067FA1D-E6E8-A142-A615-04D0AAEA2707}" srcOrd="0" destOrd="0" presId="urn:microsoft.com/office/officeart/2016/7/layout/BasicLinearProcessNumbered"/>
    <dgm:cxn modelId="{ADCB534D-BE1D-48F8-8F6B-E2A82DE661C9}" srcId="{A91AB0E8-A5EB-4364-85CA-A909BFB163D0}" destId="{A1DE627E-8631-487D-AD23-092F511760D4}" srcOrd="0" destOrd="0" parTransId="{C319640A-62D7-49BA-8BEC-2F399EECEDD4}" sibTransId="{92142CEB-2D82-49B5-90B1-6766F7C2F0B0}"/>
    <dgm:cxn modelId="{8AAF3963-09B8-944F-95C5-D927EFB805BC}" type="presOf" srcId="{49DB085F-ED62-41AD-BF0B-1ED56339739B}" destId="{E3121AC2-5761-D546-B7D9-A4D96AAA4AE0}" srcOrd="0" destOrd="0" presId="urn:microsoft.com/office/officeart/2016/7/layout/BasicLinearProcessNumbered"/>
    <dgm:cxn modelId="{8B2DAE64-A8A1-494D-BC14-29EE3325FAE9}" type="presOf" srcId="{A1DE627E-8631-487D-AD23-092F511760D4}" destId="{DDFF484E-89E6-7E41-AA11-7A33A585FA88}" srcOrd="0" destOrd="0" presId="urn:microsoft.com/office/officeart/2016/7/layout/BasicLinearProcessNumbered"/>
    <dgm:cxn modelId="{69598770-237E-404D-8B23-4B808C11C541}" srcId="{A91AB0E8-A5EB-4364-85CA-A909BFB163D0}" destId="{AF0DB911-4E8A-4EF2-BB22-6D1122703A42}" srcOrd="2" destOrd="0" parTransId="{BAF29B32-B00D-46E9-8F6B-43C9B031277E}" sibTransId="{49DB085F-ED62-41AD-BF0B-1ED56339739B}"/>
    <dgm:cxn modelId="{02D73D78-6974-6A41-B6AD-46605031789E}" type="presOf" srcId="{A91AB0E8-A5EB-4364-85CA-A909BFB163D0}" destId="{54BFD8DC-13B1-D84E-85AD-C1A4775B206D}" srcOrd="0" destOrd="0" presId="urn:microsoft.com/office/officeart/2016/7/layout/BasicLinearProcessNumbered"/>
    <dgm:cxn modelId="{2440ACA8-523B-4CD6-8C6B-1083FECF87C5}" srcId="{A91AB0E8-A5EB-4364-85CA-A909BFB163D0}" destId="{F38C1B11-D38E-4093-BE86-38BF3AD88341}" srcOrd="1" destOrd="0" parTransId="{9E9024E3-1904-4314-8C1D-1D4734338BDD}" sibTransId="{F9A8A5BE-E2F3-4D77-906D-BE8F6E2F0068}"/>
    <dgm:cxn modelId="{02F1C4BB-E244-F142-ACFE-158006CD4C1B}" type="presOf" srcId="{A1DE627E-8631-487D-AD23-092F511760D4}" destId="{01052C7C-0053-6543-9880-23BF02E0B99E}" srcOrd="1" destOrd="0" presId="urn:microsoft.com/office/officeart/2016/7/layout/BasicLinearProcessNumbered"/>
    <dgm:cxn modelId="{74370AD2-9F04-D34C-A4B3-4FB15BA7EBF6}" type="presOf" srcId="{AF0DB911-4E8A-4EF2-BB22-6D1122703A42}" destId="{7C0388AF-6C0C-3E42-ABA7-E651FDEA7A7E}" srcOrd="0" destOrd="0" presId="urn:microsoft.com/office/officeart/2016/7/layout/BasicLinearProcessNumbered"/>
    <dgm:cxn modelId="{3631EDD8-FC13-4A4B-9BAB-E2C08743FE21}" type="presOf" srcId="{F38C1B11-D38E-4093-BE86-38BF3AD88341}" destId="{2BBD6B7B-360A-6A49-9A90-155C49648B55}" srcOrd="0" destOrd="0" presId="urn:microsoft.com/office/officeart/2016/7/layout/BasicLinearProcessNumbered"/>
    <dgm:cxn modelId="{39E2B1DA-46BF-CC41-8355-A02411C57F2E}" type="presOf" srcId="{92142CEB-2D82-49B5-90B1-6766F7C2F0B0}" destId="{57C25109-DB9A-B54F-9F0F-6DCF5934F06C}" srcOrd="0" destOrd="0" presId="urn:microsoft.com/office/officeart/2016/7/layout/BasicLinearProcessNumbered"/>
    <dgm:cxn modelId="{AB49B6E4-D63F-FF49-AE4D-7C2A7848671D}" type="presOf" srcId="{F38C1B11-D38E-4093-BE86-38BF3AD88341}" destId="{AA6E1456-3C50-AA48-85A6-C80929A1D330}" srcOrd="1" destOrd="0" presId="urn:microsoft.com/office/officeart/2016/7/layout/BasicLinearProcessNumbered"/>
    <dgm:cxn modelId="{DF68D59B-D53C-0C45-90A8-0F156505CAEA}" type="presParOf" srcId="{54BFD8DC-13B1-D84E-85AD-C1A4775B206D}" destId="{D041B25A-BA6D-0741-B827-2C619D2C8BE0}" srcOrd="0" destOrd="0" presId="urn:microsoft.com/office/officeart/2016/7/layout/BasicLinearProcessNumbered"/>
    <dgm:cxn modelId="{72F61C3A-67A4-BC4C-80B6-E4DC89532195}" type="presParOf" srcId="{D041B25A-BA6D-0741-B827-2C619D2C8BE0}" destId="{DDFF484E-89E6-7E41-AA11-7A33A585FA88}" srcOrd="0" destOrd="0" presId="urn:microsoft.com/office/officeart/2016/7/layout/BasicLinearProcessNumbered"/>
    <dgm:cxn modelId="{74FAA43F-4852-7545-ABED-F4C2F1DE6768}" type="presParOf" srcId="{D041B25A-BA6D-0741-B827-2C619D2C8BE0}" destId="{57C25109-DB9A-B54F-9F0F-6DCF5934F06C}" srcOrd="1" destOrd="0" presId="urn:microsoft.com/office/officeart/2016/7/layout/BasicLinearProcessNumbered"/>
    <dgm:cxn modelId="{8ED0F8CF-F9C6-2D41-BB50-B4C0DCFF478E}" type="presParOf" srcId="{D041B25A-BA6D-0741-B827-2C619D2C8BE0}" destId="{2F525536-FED8-C949-B1E7-3A165B40A55D}" srcOrd="2" destOrd="0" presId="urn:microsoft.com/office/officeart/2016/7/layout/BasicLinearProcessNumbered"/>
    <dgm:cxn modelId="{9BE017DA-57AC-0149-A69C-D2ECC76835BE}" type="presParOf" srcId="{D041B25A-BA6D-0741-B827-2C619D2C8BE0}" destId="{01052C7C-0053-6543-9880-23BF02E0B99E}" srcOrd="3" destOrd="0" presId="urn:microsoft.com/office/officeart/2016/7/layout/BasicLinearProcessNumbered"/>
    <dgm:cxn modelId="{925AC094-F1A0-A348-98FB-12941ABA3385}" type="presParOf" srcId="{54BFD8DC-13B1-D84E-85AD-C1A4775B206D}" destId="{85B4D6D6-7C3C-8049-A663-7D5F8152ACAE}" srcOrd="1" destOrd="0" presId="urn:microsoft.com/office/officeart/2016/7/layout/BasicLinearProcessNumbered"/>
    <dgm:cxn modelId="{5B9F661B-8E3E-064E-9935-5CA24A500F73}" type="presParOf" srcId="{54BFD8DC-13B1-D84E-85AD-C1A4775B206D}" destId="{B93839E5-297A-BA42-9358-831CB1E7A35F}" srcOrd="2" destOrd="0" presId="urn:microsoft.com/office/officeart/2016/7/layout/BasicLinearProcessNumbered"/>
    <dgm:cxn modelId="{90ADD831-E3E2-894A-B413-73655BA73DC5}" type="presParOf" srcId="{B93839E5-297A-BA42-9358-831CB1E7A35F}" destId="{2BBD6B7B-360A-6A49-9A90-155C49648B55}" srcOrd="0" destOrd="0" presId="urn:microsoft.com/office/officeart/2016/7/layout/BasicLinearProcessNumbered"/>
    <dgm:cxn modelId="{4F9BB74E-B0F2-274D-9127-D374FAC87CA5}" type="presParOf" srcId="{B93839E5-297A-BA42-9358-831CB1E7A35F}" destId="{D067FA1D-E6E8-A142-A615-04D0AAEA2707}" srcOrd="1" destOrd="0" presId="urn:microsoft.com/office/officeart/2016/7/layout/BasicLinearProcessNumbered"/>
    <dgm:cxn modelId="{28FC9EA4-5C97-7F40-AE39-47C59CB96FEB}" type="presParOf" srcId="{B93839E5-297A-BA42-9358-831CB1E7A35F}" destId="{D263E620-B9FA-2A4E-AF3D-B0C0A12299FA}" srcOrd="2" destOrd="0" presId="urn:microsoft.com/office/officeart/2016/7/layout/BasicLinearProcessNumbered"/>
    <dgm:cxn modelId="{E93CB971-31F3-6743-91FA-118FA040EA54}" type="presParOf" srcId="{B93839E5-297A-BA42-9358-831CB1E7A35F}" destId="{AA6E1456-3C50-AA48-85A6-C80929A1D330}" srcOrd="3" destOrd="0" presId="urn:microsoft.com/office/officeart/2016/7/layout/BasicLinearProcessNumbered"/>
    <dgm:cxn modelId="{236DB2B4-09AC-B94D-9D56-782222E8A850}" type="presParOf" srcId="{54BFD8DC-13B1-D84E-85AD-C1A4775B206D}" destId="{B7E37DF5-DABF-0045-A2BE-72E800B314AF}" srcOrd="3" destOrd="0" presId="urn:microsoft.com/office/officeart/2016/7/layout/BasicLinearProcessNumbered"/>
    <dgm:cxn modelId="{F9644E4E-8A28-D143-B263-8E57E25212CE}" type="presParOf" srcId="{54BFD8DC-13B1-D84E-85AD-C1A4775B206D}" destId="{AEA267C8-780B-FB40-B9F9-44C98EE58F19}" srcOrd="4" destOrd="0" presId="urn:microsoft.com/office/officeart/2016/7/layout/BasicLinearProcessNumbered"/>
    <dgm:cxn modelId="{86EBA93B-77CD-E74B-879C-6367DF216142}" type="presParOf" srcId="{AEA267C8-780B-FB40-B9F9-44C98EE58F19}" destId="{7C0388AF-6C0C-3E42-ABA7-E651FDEA7A7E}" srcOrd="0" destOrd="0" presId="urn:microsoft.com/office/officeart/2016/7/layout/BasicLinearProcessNumbered"/>
    <dgm:cxn modelId="{E85F4508-C698-8349-8612-CA3D40D3D649}" type="presParOf" srcId="{AEA267C8-780B-FB40-B9F9-44C98EE58F19}" destId="{E3121AC2-5761-D546-B7D9-A4D96AAA4AE0}" srcOrd="1" destOrd="0" presId="urn:microsoft.com/office/officeart/2016/7/layout/BasicLinearProcessNumbered"/>
    <dgm:cxn modelId="{2449B55F-CB39-E442-BDD4-36C7147CCF19}" type="presParOf" srcId="{AEA267C8-780B-FB40-B9F9-44C98EE58F19}" destId="{8171824E-FA12-8D47-B6FB-7E1EC6E1E7F7}" srcOrd="2" destOrd="0" presId="urn:microsoft.com/office/officeart/2016/7/layout/BasicLinearProcessNumbered"/>
    <dgm:cxn modelId="{89D9A65D-D4A7-8F47-836D-261FC253F6BD}" type="presParOf" srcId="{AEA267C8-780B-FB40-B9F9-44C98EE58F19}" destId="{6DD74100-F816-534E-99A9-CA5B87565AE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F164D-5FCA-4B41-959A-FA689DD08679}"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127DD521-965F-4556-834C-E74877EF33F9}">
      <dgm:prSet/>
      <dgm:spPr/>
      <dgm:t>
        <a:bodyPr/>
        <a:lstStyle/>
        <a:p>
          <a:r>
            <a:rPr lang="en-US"/>
            <a:t>(Passion + Confidence + Perspective + Knowledge + Motivation + Humility + Communication)</a:t>
          </a:r>
        </a:p>
      </dgm:t>
    </dgm:pt>
    <dgm:pt modelId="{0D636CFB-F14C-4E71-BDA6-8772A387E455}" type="parTrans" cxnId="{5717FFF2-2550-4FA8-9F8D-445759A996E1}">
      <dgm:prSet/>
      <dgm:spPr/>
      <dgm:t>
        <a:bodyPr/>
        <a:lstStyle/>
        <a:p>
          <a:endParaRPr lang="en-US"/>
        </a:p>
      </dgm:t>
    </dgm:pt>
    <dgm:pt modelId="{15394D36-5999-4A81-8169-D00E5AFEE366}" type="sibTrans" cxnId="{5717FFF2-2550-4FA8-9F8D-445759A996E1}">
      <dgm:prSet/>
      <dgm:spPr/>
      <dgm:t>
        <a:bodyPr/>
        <a:lstStyle/>
        <a:p>
          <a:endParaRPr lang="en-US"/>
        </a:p>
      </dgm:t>
    </dgm:pt>
    <dgm:pt modelId="{739E3265-7D40-4475-918F-A342C515D3C6}">
      <dgm:prSet/>
      <dgm:spPr/>
      <dgm:t>
        <a:bodyPr/>
        <a:lstStyle/>
        <a:p>
          <a:r>
            <a:rPr lang="en-US" dirty="0">
              <a:solidFill>
                <a:schemeClr val="accent2"/>
              </a:solidFill>
            </a:rPr>
            <a:t>DIVIDED BY</a:t>
          </a:r>
        </a:p>
      </dgm:t>
    </dgm:pt>
    <dgm:pt modelId="{A903CB9E-54AE-40CC-97C1-41DFA54C8496}" type="parTrans" cxnId="{D2FBDAB4-11BF-479B-9B51-DC365440C001}">
      <dgm:prSet/>
      <dgm:spPr/>
      <dgm:t>
        <a:bodyPr/>
        <a:lstStyle/>
        <a:p>
          <a:endParaRPr lang="en-US"/>
        </a:p>
      </dgm:t>
    </dgm:pt>
    <dgm:pt modelId="{EB87FF55-A7C7-4676-A4A9-DB2058985C69}" type="sibTrans" cxnId="{D2FBDAB4-11BF-479B-9B51-DC365440C001}">
      <dgm:prSet/>
      <dgm:spPr/>
      <dgm:t>
        <a:bodyPr/>
        <a:lstStyle/>
        <a:p>
          <a:endParaRPr lang="en-US"/>
        </a:p>
      </dgm:t>
    </dgm:pt>
    <dgm:pt modelId="{AC8D702E-C75F-474B-9AFE-F72B5D832D9A}">
      <dgm:prSet/>
      <dgm:spPr/>
      <dgm:t>
        <a:bodyPr/>
        <a:lstStyle/>
        <a:p>
          <a:r>
            <a:rPr lang="en-US"/>
            <a:t>(Judgment + Professionalism + Appearance + Mobility + Demeanor + Hustle + Approachability)</a:t>
          </a:r>
        </a:p>
      </dgm:t>
    </dgm:pt>
    <dgm:pt modelId="{F6C6F1D3-B7D9-4960-8414-83C3AC3B2032}" type="parTrans" cxnId="{E665C534-6402-4771-B787-10F1B6A6D744}">
      <dgm:prSet/>
      <dgm:spPr/>
      <dgm:t>
        <a:bodyPr/>
        <a:lstStyle/>
        <a:p>
          <a:endParaRPr lang="en-US"/>
        </a:p>
      </dgm:t>
    </dgm:pt>
    <dgm:pt modelId="{BCBF1BD4-531B-4DC0-8868-7D39157B58FE}" type="sibTrans" cxnId="{E665C534-6402-4771-B787-10F1B6A6D744}">
      <dgm:prSet/>
      <dgm:spPr/>
      <dgm:t>
        <a:bodyPr/>
        <a:lstStyle/>
        <a:p>
          <a:endParaRPr lang="en-US"/>
        </a:p>
      </dgm:t>
    </dgm:pt>
    <dgm:pt modelId="{1DAC5DEE-CA97-40CA-ACED-E2955C4E7310}">
      <dgm:prSet/>
      <dgm:spPr/>
      <dgm:t>
        <a:bodyPr/>
        <a:lstStyle/>
        <a:p>
          <a:r>
            <a:rPr lang="en-US" dirty="0">
              <a:solidFill>
                <a:schemeClr val="accent2"/>
              </a:solidFill>
            </a:rPr>
            <a:t>MULTIPLIED BY</a:t>
          </a:r>
        </a:p>
      </dgm:t>
    </dgm:pt>
    <dgm:pt modelId="{6EA941BA-19CA-4CD4-922F-D6384AD128D6}" type="parTrans" cxnId="{88745ACD-1757-4237-8C71-AD4C41660A67}">
      <dgm:prSet/>
      <dgm:spPr/>
      <dgm:t>
        <a:bodyPr/>
        <a:lstStyle/>
        <a:p>
          <a:endParaRPr lang="en-US"/>
        </a:p>
      </dgm:t>
    </dgm:pt>
    <dgm:pt modelId="{9A3A23F3-1163-4282-B0FE-F249AAC4A75E}" type="sibTrans" cxnId="{88745ACD-1757-4237-8C71-AD4C41660A67}">
      <dgm:prSet/>
      <dgm:spPr/>
      <dgm:t>
        <a:bodyPr/>
        <a:lstStyle/>
        <a:p>
          <a:endParaRPr lang="en-US"/>
        </a:p>
      </dgm:t>
    </dgm:pt>
    <dgm:pt modelId="{D1C3DED5-5220-40BD-A40D-186B3E1519A6}">
      <dgm:prSet/>
      <dgm:spPr/>
      <dgm:t>
        <a:bodyPr/>
        <a:lstStyle/>
        <a:p>
          <a:r>
            <a:rPr lang="en-US"/>
            <a:t>(Availability +Dependability + Coachability + Reliability) +   (Courage ) + (Timing)</a:t>
          </a:r>
        </a:p>
      </dgm:t>
    </dgm:pt>
    <dgm:pt modelId="{38D30F20-B3D8-4C61-BE0A-44B88FF46680}" type="parTrans" cxnId="{DE9BF305-F3E9-4769-BA7F-21500EFF3B2F}">
      <dgm:prSet/>
      <dgm:spPr/>
      <dgm:t>
        <a:bodyPr/>
        <a:lstStyle/>
        <a:p>
          <a:endParaRPr lang="en-US"/>
        </a:p>
      </dgm:t>
    </dgm:pt>
    <dgm:pt modelId="{92FD8681-1962-4CCD-AE9C-112BC89C9773}" type="sibTrans" cxnId="{DE9BF305-F3E9-4769-BA7F-21500EFF3B2F}">
      <dgm:prSet/>
      <dgm:spPr/>
      <dgm:t>
        <a:bodyPr/>
        <a:lstStyle/>
        <a:p>
          <a:endParaRPr lang="en-US"/>
        </a:p>
      </dgm:t>
    </dgm:pt>
    <dgm:pt modelId="{6634BF8E-F35C-4ECC-8226-284AF8041680}">
      <dgm:prSet/>
      <dgm:spPr/>
      <dgm:t>
        <a:bodyPr/>
        <a:lstStyle/>
        <a:p>
          <a:r>
            <a:rPr lang="en-US" dirty="0">
              <a:solidFill>
                <a:schemeClr val="accent2"/>
              </a:solidFill>
            </a:rPr>
            <a:t>EQUALS</a:t>
          </a:r>
        </a:p>
      </dgm:t>
    </dgm:pt>
    <dgm:pt modelId="{7CE5CE0C-A12F-4438-A0FF-746229614002}" type="parTrans" cxnId="{71D99501-4CD5-40C8-B68D-5506371AFA0F}">
      <dgm:prSet/>
      <dgm:spPr/>
      <dgm:t>
        <a:bodyPr/>
        <a:lstStyle/>
        <a:p>
          <a:endParaRPr lang="en-US"/>
        </a:p>
      </dgm:t>
    </dgm:pt>
    <dgm:pt modelId="{C0410C48-8B14-43D5-9A21-D2119C077844}" type="sibTrans" cxnId="{71D99501-4CD5-40C8-B68D-5506371AFA0F}">
      <dgm:prSet/>
      <dgm:spPr/>
      <dgm:t>
        <a:bodyPr/>
        <a:lstStyle/>
        <a:p>
          <a:endParaRPr lang="en-US"/>
        </a:p>
      </dgm:t>
    </dgm:pt>
    <dgm:pt modelId="{9D6B598A-3D33-451D-98ED-C95202B83550}">
      <dgm:prSet custT="1"/>
      <dgm:spPr/>
      <dgm:t>
        <a:bodyPr/>
        <a:lstStyle/>
        <a:p>
          <a:r>
            <a:rPr lang="en-US" sz="3200" b="1" dirty="0">
              <a:solidFill>
                <a:srgbClr val="FFFFFF"/>
              </a:solidFill>
              <a:latin typeface="Algerian" panose="04020705040A02060702" pitchFamily="82" charset="0"/>
            </a:rPr>
            <a:t>“IT”</a:t>
          </a:r>
          <a:r>
            <a:rPr lang="en-US" sz="1300" dirty="0">
              <a:solidFill>
                <a:srgbClr val="FFFFFF"/>
              </a:solidFill>
            </a:rPr>
            <a:t> </a:t>
          </a:r>
          <a:endParaRPr lang="en-US" sz="1300" dirty="0"/>
        </a:p>
      </dgm:t>
    </dgm:pt>
    <dgm:pt modelId="{B43ED401-6C1B-43AC-BEA4-565CE8B08C56}" type="parTrans" cxnId="{29D7A2E6-C900-4746-86EC-176D46470F02}">
      <dgm:prSet/>
      <dgm:spPr/>
      <dgm:t>
        <a:bodyPr/>
        <a:lstStyle/>
        <a:p>
          <a:endParaRPr lang="en-US"/>
        </a:p>
      </dgm:t>
    </dgm:pt>
    <dgm:pt modelId="{BE1ED39B-357A-4E53-802F-40E75DF55B56}" type="sibTrans" cxnId="{29D7A2E6-C900-4746-86EC-176D46470F02}">
      <dgm:prSet/>
      <dgm:spPr/>
      <dgm:t>
        <a:bodyPr/>
        <a:lstStyle/>
        <a:p>
          <a:endParaRPr lang="en-US"/>
        </a:p>
      </dgm:t>
    </dgm:pt>
    <dgm:pt modelId="{7BA56811-55E2-5D43-8B59-7FC0A919FE5D}" type="pres">
      <dgm:prSet presAssocID="{E6EF164D-5FCA-4B41-959A-FA689DD08679}" presName="Name0" presStyleCnt="0">
        <dgm:presLayoutVars>
          <dgm:dir/>
          <dgm:animLvl val="lvl"/>
          <dgm:resizeHandles val="exact"/>
        </dgm:presLayoutVars>
      </dgm:prSet>
      <dgm:spPr/>
    </dgm:pt>
    <dgm:pt modelId="{AE31CF71-31D7-6D4F-9C92-6D141D7ED706}" type="pres">
      <dgm:prSet presAssocID="{9D6B598A-3D33-451D-98ED-C95202B83550}" presName="boxAndChildren" presStyleCnt="0"/>
      <dgm:spPr/>
    </dgm:pt>
    <dgm:pt modelId="{88994D63-FE15-C245-9DED-6A6B3E35C290}" type="pres">
      <dgm:prSet presAssocID="{9D6B598A-3D33-451D-98ED-C95202B83550}" presName="parentTextBox" presStyleLbl="node1" presStyleIdx="0" presStyleCnt="7"/>
      <dgm:spPr/>
    </dgm:pt>
    <dgm:pt modelId="{C75DE230-7452-5741-A662-99D012AB5F50}" type="pres">
      <dgm:prSet presAssocID="{C0410C48-8B14-43D5-9A21-D2119C077844}" presName="sp" presStyleCnt="0"/>
      <dgm:spPr/>
    </dgm:pt>
    <dgm:pt modelId="{EE5D6567-3226-2B4D-975D-5FC1BD4253F8}" type="pres">
      <dgm:prSet presAssocID="{6634BF8E-F35C-4ECC-8226-284AF8041680}" presName="arrowAndChildren" presStyleCnt="0"/>
      <dgm:spPr/>
    </dgm:pt>
    <dgm:pt modelId="{5B5ADAA0-39F5-574C-A963-0972D604F763}" type="pres">
      <dgm:prSet presAssocID="{6634BF8E-F35C-4ECC-8226-284AF8041680}" presName="parentTextArrow" presStyleLbl="node1" presStyleIdx="1" presStyleCnt="7"/>
      <dgm:spPr/>
    </dgm:pt>
    <dgm:pt modelId="{0D03317F-B1E3-FF44-BB0D-C3B4C1478225}" type="pres">
      <dgm:prSet presAssocID="{92FD8681-1962-4CCD-AE9C-112BC89C9773}" presName="sp" presStyleCnt="0"/>
      <dgm:spPr/>
    </dgm:pt>
    <dgm:pt modelId="{7C7C0AF1-4BDD-CF47-B121-2F172033CDE2}" type="pres">
      <dgm:prSet presAssocID="{D1C3DED5-5220-40BD-A40D-186B3E1519A6}" presName="arrowAndChildren" presStyleCnt="0"/>
      <dgm:spPr/>
    </dgm:pt>
    <dgm:pt modelId="{77242991-1A7C-DF43-8B3F-62CCC7C11A9A}" type="pres">
      <dgm:prSet presAssocID="{D1C3DED5-5220-40BD-A40D-186B3E1519A6}" presName="parentTextArrow" presStyleLbl="node1" presStyleIdx="2" presStyleCnt="7"/>
      <dgm:spPr/>
    </dgm:pt>
    <dgm:pt modelId="{7D79F88D-10FB-6540-8F14-D929B7C74AFF}" type="pres">
      <dgm:prSet presAssocID="{9A3A23F3-1163-4282-B0FE-F249AAC4A75E}" presName="sp" presStyleCnt="0"/>
      <dgm:spPr/>
    </dgm:pt>
    <dgm:pt modelId="{1B08E856-A086-3F48-A434-A20E219A49B9}" type="pres">
      <dgm:prSet presAssocID="{1DAC5DEE-CA97-40CA-ACED-E2955C4E7310}" presName="arrowAndChildren" presStyleCnt="0"/>
      <dgm:spPr/>
    </dgm:pt>
    <dgm:pt modelId="{5E56E66B-7F25-5646-9532-DD48B7543EEE}" type="pres">
      <dgm:prSet presAssocID="{1DAC5DEE-CA97-40CA-ACED-E2955C4E7310}" presName="parentTextArrow" presStyleLbl="node1" presStyleIdx="3" presStyleCnt="7"/>
      <dgm:spPr/>
    </dgm:pt>
    <dgm:pt modelId="{431295C0-7CA9-C941-983A-9FC5CBADACCE}" type="pres">
      <dgm:prSet presAssocID="{BCBF1BD4-531B-4DC0-8868-7D39157B58FE}" presName="sp" presStyleCnt="0"/>
      <dgm:spPr/>
    </dgm:pt>
    <dgm:pt modelId="{B9160F1B-3AF8-C34B-9F00-C04D23B46CB8}" type="pres">
      <dgm:prSet presAssocID="{AC8D702E-C75F-474B-9AFE-F72B5D832D9A}" presName="arrowAndChildren" presStyleCnt="0"/>
      <dgm:spPr/>
    </dgm:pt>
    <dgm:pt modelId="{F008E7C1-E10C-1D4B-9037-7AD08F26125D}" type="pres">
      <dgm:prSet presAssocID="{AC8D702E-C75F-474B-9AFE-F72B5D832D9A}" presName="parentTextArrow" presStyleLbl="node1" presStyleIdx="4" presStyleCnt="7"/>
      <dgm:spPr/>
    </dgm:pt>
    <dgm:pt modelId="{36674C10-4B1D-0A49-AF0D-2F750A0E32CF}" type="pres">
      <dgm:prSet presAssocID="{EB87FF55-A7C7-4676-A4A9-DB2058985C69}" presName="sp" presStyleCnt="0"/>
      <dgm:spPr/>
    </dgm:pt>
    <dgm:pt modelId="{5566ECF9-C7E6-5342-92F7-B7BAF2C14C57}" type="pres">
      <dgm:prSet presAssocID="{739E3265-7D40-4475-918F-A342C515D3C6}" presName="arrowAndChildren" presStyleCnt="0"/>
      <dgm:spPr/>
    </dgm:pt>
    <dgm:pt modelId="{58140578-BC10-5E4C-BAF7-612BAD25E79E}" type="pres">
      <dgm:prSet presAssocID="{739E3265-7D40-4475-918F-A342C515D3C6}" presName="parentTextArrow" presStyleLbl="node1" presStyleIdx="5" presStyleCnt="7"/>
      <dgm:spPr/>
    </dgm:pt>
    <dgm:pt modelId="{A5648C3F-67AF-8640-9418-7607F438ABFB}" type="pres">
      <dgm:prSet presAssocID="{15394D36-5999-4A81-8169-D00E5AFEE366}" presName="sp" presStyleCnt="0"/>
      <dgm:spPr/>
    </dgm:pt>
    <dgm:pt modelId="{AC78A358-9316-FA41-A485-C4648D8DA26A}" type="pres">
      <dgm:prSet presAssocID="{127DD521-965F-4556-834C-E74877EF33F9}" presName="arrowAndChildren" presStyleCnt="0"/>
      <dgm:spPr/>
    </dgm:pt>
    <dgm:pt modelId="{1E35C31B-B5FB-0846-8918-C81FC8683219}" type="pres">
      <dgm:prSet presAssocID="{127DD521-965F-4556-834C-E74877EF33F9}" presName="parentTextArrow" presStyleLbl="node1" presStyleIdx="6" presStyleCnt="7"/>
      <dgm:spPr/>
    </dgm:pt>
  </dgm:ptLst>
  <dgm:cxnLst>
    <dgm:cxn modelId="{71D99501-4CD5-40C8-B68D-5506371AFA0F}" srcId="{E6EF164D-5FCA-4B41-959A-FA689DD08679}" destId="{6634BF8E-F35C-4ECC-8226-284AF8041680}" srcOrd="5" destOrd="0" parTransId="{7CE5CE0C-A12F-4438-A0FF-746229614002}" sibTransId="{C0410C48-8B14-43D5-9A21-D2119C077844}"/>
    <dgm:cxn modelId="{DE9BF305-F3E9-4769-BA7F-21500EFF3B2F}" srcId="{E6EF164D-5FCA-4B41-959A-FA689DD08679}" destId="{D1C3DED5-5220-40BD-A40D-186B3E1519A6}" srcOrd="4" destOrd="0" parTransId="{38D30F20-B3D8-4C61-BE0A-44B88FF46680}" sibTransId="{92FD8681-1962-4CCD-AE9C-112BC89C9773}"/>
    <dgm:cxn modelId="{1981A208-9FF9-9A44-B55D-9E2E2359257C}" type="presOf" srcId="{127DD521-965F-4556-834C-E74877EF33F9}" destId="{1E35C31B-B5FB-0846-8918-C81FC8683219}" srcOrd="0" destOrd="0" presId="urn:microsoft.com/office/officeart/2005/8/layout/process4"/>
    <dgm:cxn modelId="{70827B09-3503-FD4A-80D7-1418197F8F7E}" type="presOf" srcId="{E6EF164D-5FCA-4B41-959A-FA689DD08679}" destId="{7BA56811-55E2-5D43-8B59-7FC0A919FE5D}" srcOrd="0" destOrd="0" presId="urn:microsoft.com/office/officeart/2005/8/layout/process4"/>
    <dgm:cxn modelId="{E665C534-6402-4771-B787-10F1B6A6D744}" srcId="{E6EF164D-5FCA-4B41-959A-FA689DD08679}" destId="{AC8D702E-C75F-474B-9AFE-F72B5D832D9A}" srcOrd="2" destOrd="0" parTransId="{F6C6F1D3-B7D9-4960-8414-83C3AC3B2032}" sibTransId="{BCBF1BD4-531B-4DC0-8868-7D39157B58FE}"/>
    <dgm:cxn modelId="{AC412656-359D-304D-B095-FD3FD697AD8B}" type="presOf" srcId="{AC8D702E-C75F-474B-9AFE-F72B5D832D9A}" destId="{F008E7C1-E10C-1D4B-9037-7AD08F26125D}" srcOrd="0" destOrd="0" presId="urn:microsoft.com/office/officeart/2005/8/layout/process4"/>
    <dgm:cxn modelId="{249AAE85-13B0-2142-920B-75EC88B08920}" type="presOf" srcId="{1DAC5DEE-CA97-40CA-ACED-E2955C4E7310}" destId="{5E56E66B-7F25-5646-9532-DD48B7543EEE}" srcOrd="0" destOrd="0" presId="urn:microsoft.com/office/officeart/2005/8/layout/process4"/>
    <dgm:cxn modelId="{11FC9F9E-069F-324C-9B08-4F12EADA8AF2}" type="presOf" srcId="{D1C3DED5-5220-40BD-A40D-186B3E1519A6}" destId="{77242991-1A7C-DF43-8B3F-62CCC7C11A9A}" srcOrd="0" destOrd="0" presId="urn:microsoft.com/office/officeart/2005/8/layout/process4"/>
    <dgm:cxn modelId="{384510AD-0DAE-E048-A80A-D832F20CBC4A}" type="presOf" srcId="{6634BF8E-F35C-4ECC-8226-284AF8041680}" destId="{5B5ADAA0-39F5-574C-A963-0972D604F763}" srcOrd="0" destOrd="0" presId="urn:microsoft.com/office/officeart/2005/8/layout/process4"/>
    <dgm:cxn modelId="{D2FBDAB4-11BF-479B-9B51-DC365440C001}" srcId="{E6EF164D-5FCA-4B41-959A-FA689DD08679}" destId="{739E3265-7D40-4475-918F-A342C515D3C6}" srcOrd="1" destOrd="0" parTransId="{A903CB9E-54AE-40CC-97C1-41DFA54C8496}" sibTransId="{EB87FF55-A7C7-4676-A4A9-DB2058985C69}"/>
    <dgm:cxn modelId="{88745ACD-1757-4237-8C71-AD4C41660A67}" srcId="{E6EF164D-5FCA-4B41-959A-FA689DD08679}" destId="{1DAC5DEE-CA97-40CA-ACED-E2955C4E7310}" srcOrd="3" destOrd="0" parTransId="{6EA941BA-19CA-4CD4-922F-D6384AD128D6}" sibTransId="{9A3A23F3-1163-4282-B0FE-F249AAC4A75E}"/>
    <dgm:cxn modelId="{DCFA63D0-9464-5243-8E88-0DAA8071FD42}" type="presOf" srcId="{9D6B598A-3D33-451D-98ED-C95202B83550}" destId="{88994D63-FE15-C245-9DED-6A6B3E35C290}" srcOrd="0" destOrd="0" presId="urn:microsoft.com/office/officeart/2005/8/layout/process4"/>
    <dgm:cxn modelId="{27719AD4-97C3-884E-BC10-522D3FADA996}" type="presOf" srcId="{739E3265-7D40-4475-918F-A342C515D3C6}" destId="{58140578-BC10-5E4C-BAF7-612BAD25E79E}" srcOrd="0" destOrd="0" presId="urn:microsoft.com/office/officeart/2005/8/layout/process4"/>
    <dgm:cxn modelId="{29D7A2E6-C900-4746-86EC-176D46470F02}" srcId="{E6EF164D-5FCA-4B41-959A-FA689DD08679}" destId="{9D6B598A-3D33-451D-98ED-C95202B83550}" srcOrd="6" destOrd="0" parTransId="{B43ED401-6C1B-43AC-BEA4-565CE8B08C56}" sibTransId="{BE1ED39B-357A-4E53-802F-40E75DF55B56}"/>
    <dgm:cxn modelId="{5717FFF2-2550-4FA8-9F8D-445759A996E1}" srcId="{E6EF164D-5FCA-4B41-959A-FA689DD08679}" destId="{127DD521-965F-4556-834C-E74877EF33F9}" srcOrd="0" destOrd="0" parTransId="{0D636CFB-F14C-4E71-BDA6-8772A387E455}" sibTransId="{15394D36-5999-4A81-8169-D00E5AFEE366}"/>
    <dgm:cxn modelId="{6923818F-F95A-9846-B527-B298F4A27A35}" type="presParOf" srcId="{7BA56811-55E2-5D43-8B59-7FC0A919FE5D}" destId="{AE31CF71-31D7-6D4F-9C92-6D141D7ED706}" srcOrd="0" destOrd="0" presId="urn:microsoft.com/office/officeart/2005/8/layout/process4"/>
    <dgm:cxn modelId="{646085FD-6B01-224E-8850-40AA6B9442E5}" type="presParOf" srcId="{AE31CF71-31D7-6D4F-9C92-6D141D7ED706}" destId="{88994D63-FE15-C245-9DED-6A6B3E35C290}" srcOrd="0" destOrd="0" presId="urn:microsoft.com/office/officeart/2005/8/layout/process4"/>
    <dgm:cxn modelId="{F4FC734D-1EF1-4D48-8DB9-990A8C542A96}" type="presParOf" srcId="{7BA56811-55E2-5D43-8B59-7FC0A919FE5D}" destId="{C75DE230-7452-5741-A662-99D012AB5F50}" srcOrd="1" destOrd="0" presId="urn:microsoft.com/office/officeart/2005/8/layout/process4"/>
    <dgm:cxn modelId="{81B708D1-D38E-FD4B-983C-D69805C509D9}" type="presParOf" srcId="{7BA56811-55E2-5D43-8B59-7FC0A919FE5D}" destId="{EE5D6567-3226-2B4D-975D-5FC1BD4253F8}" srcOrd="2" destOrd="0" presId="urn:microsoft.com/office/officeart/2005/8/layout/process4"/>
    <dgm:cxn modelId="{3C3BA365-151B-9B42-A564-062CFBE4AA94}" type="presParOf" srcId="{EE5D6567-3226-2B4D-975D-5FC1BD4253F8}" destId="{5B5ADAA0-39F5-574C-A963-0972D604F763}" srcOrd="0" destOrd="0" presId="urn:microsoft.com/office/officeart/2005/8/layout/process4"/>
    <dgm:cxn modelId="{850143A3-9BE2-D542-BBA2-5B3022A32137}" type="presParOf" srcId="{7BA56811-55E2-5D43-8B59-7FC0A919FE5D}" destId="{0D03317F-B1E3-FF44-BB0D-C3B4C1478225}" srcOrd="3" destOrd="0" presId="urn:microsoft.com/office/officeart/2005/8/layout/process4"/>
    <dgm:cxn modelId="{DE6F2F84-CEDB-5942-8E18-017F9B45F65E}" type="presParOf" srcId="{7BA56811-55E2-5D43-8B59-7FC0A919FE5D}" destId="{7C7C0AF1-4BDD-CF47-B121-2F172033CDE2}" srcOrd="4" destOrd="0" presId="urn:microsoft.com/office/officeart/2005/8/layout/process4"/>
    <dgm:cxn modelId="{5E7B2B74-2E61-B948-B057-167BB7EC35B8}" type="presParOf" srcId="{7C7C0AF1-4BDD-CF47-B121-2F172033CDE2}" destId="{77242991-1A7C-DF43-8B3F-62CCC7C11A9A}" srcOrd="0" destOrd="0" presId="urn:microsoft.com/office/officeart/2005/8/layout/process4"/>
    <dgm:cxn modelId="{87DE88E7-E0A4-5D40-BF26-28FFEDC5F7DA}" type="presParOf" srcId="{7BA56811-55E2-5D43-8B59-7FC0A919FE5D}" destId="{7D79F88D-10FB-6540-8F14-D929B7C74AFF}" srcOrd="5" destOrd="0" presId="urn:microsoft.com/office/officeart/2005/8/layout/process4"/>
    <dgm:cxn modelId="{176974AF-45E1-3C44-BE46-A7354D29980B}" type="presParOf" srcId="{7BA56811-55E2-5D43-8B59-7FC0A919FE5D}" destId="{1B08E856-A086-3F48-A434-A20E219A49B9}" srcOrd="6" destOrd="0" presId="urn:microsoft.com/office/officeart/2005/8/layout/process4"/>
    <dgm:cxn modelId="{642A50F9-5904-284E-B7D8-CBC6C6C8FFDA}" type="presParOf" srcId="{1B08E856-A086-3F48-A434-A20E219A49B9}" destId="{5E56E66B-7F25-5646-9532-DD48B7543EEE}" srcOrd="0" destOrd="0" presId="urn:microsoft.com/office/officeart/2005/8/layout/process4"/>
    <dgm:cxn modelId="{55969C98-A4AF-6C45-A229-554FFB98F58E}" type="presParOf" srcId="{7BA56811-55E2-5D43-8B59-7FC0A919FE5D}" destId="{431295C0-7CA9-C941-983A-9FC5CBADACCE}" srcOrd="7" destOrd="0" presId="urn:microsoft.com/office/officeart/2005/8/layout/process4"/>
    <dgm:cxn modelId="{8BDC81D8-8FA7-E64A-8118-D16E5B9C2B18}" type="presParOf" srcId="{7BA56811-55E2-5D43-8B59-7FC0A919FE5D}" destId="{B9160F1B-3AF8-C34B-9F00-C04D23B46CB8}" srcOrd="8" destOrd="0" presId="urn:microsoft.com/office/officeart/2005/8/layout/process4"/>
    <dgm:cxn modelId="{D4735595-2190-AF40-96CA-339DA8F06C3A}" type="presParOf" srcId="{B9160F1B-3AF8-C34B-9F00-C04D23B46CB8}" destId="{F008E7C1-E10C-1D4B-9037-7AD08F26125D}" srcOrd="0" destOrd="0" presId="urn:microsoft.com/office/officeart/2005/8/layout/process4"/>
    <dgm:cxn modelId="{E78C0A14-7C54-5244-BFFF-5B76215B6C4A}" type="presParOf" srcId="{7BA56811-55E2-5D43-8B59-7FC0A919FE5D}" destId="{36674C10-4B1D-0A49-AF0D-2F750A0E32CF}" srcOrd="9" destOrd="0" presId="urn:microsoft.com/office/officeart/2005/8/layout/process4"/>
    <dgm:cxn modelId="{6180E8FB-1D87-9E4E-91E8-60E079238739}" type="presParOf" srcId="{7BA56811-55E2-5D43-8B59-7FC0A919FE5D}" destId="{5566ECF9-C7E6-5342-92F7-B7BAF2C14C57}" srcOrd="10" destOrd="0" presId="urn:microsoft.com/office/officeart/2005/8/layout/process4"/>
    <dgm:cxn modelId="{D742FFFD-CF59-FF4E-BDD8-4D129C4D0E75}" type="presParOf" srcId="{5566ECF9-C7E6-5342-92F7-B7BAF2C14C57}" destId="{58140578-BC10-5E4C-BAF7-612BAD25E79E}" srcOrd="0" destOrd="0" presId="urn:microsoft.com/office/officeart/2005/8/layout/process4"/>
    <dgm:cxn modelId="{61A1B0D7-3D81-764E-9294-ED4854C71903}" type="presParOf" srcId="{7BA56811-55E2-5D43-8B59-7FC0A919FE5D}" destId="{A5648C3F-67AF-8640-9418-7607F438ABFB}" srcOrd="11" destOrd="0" presId="urn:microsoft.com/office/officeart/2005/8/layout/process4"/>
    <dgm:cxn modelId="{586BD142-FABB-3343-896B-8B382D154DF1}" type="presParOf" srcId="{7BA56811-55E2-5D43-8B59-7FC0A919FE5D}" destId="{AC78A358-9316-FA41-A485-C4648D8DA26A}" srcOrd="12" destOrd="0" presId="urn:microsoft.com/office/officeart/2005/8/layout/process4"/>
    <dgm:cxn modelId="{351C92F1-5DB1-9141-BF13-B5703248EAD4}" type="presParOf" srcId="{AC78A358-9316-FA41-A485-C4648D8DA26A}" destId="{1E35C31B-B5FB-0846-8918-C81FC868321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EA6622-FF80-472A-9052-6A869D7F6F7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459258D-7970-4378-AA3E-3FCCA2380AD7}">
      <dgm:prSet custT="1"/>
      <dgm:spPr/>
      <dgm:t>
        <a:bodyPr/>
        <a:lstStyle/>
        <a:p>
          <a:r>
            <a:rPr lang="en-US" sz="2000" dirty="0">
              <a:solidFill>
                <a:schemeClr val="tx1"/>
              </a:solidFill>
            </a:rPr>
            <a:t>Deal with it!</a:t>
          </a:r>
        </a:p>
      </dgm:t>
    </dgm:pt>
    <dgm:pt modelId="{33BBF595-C44B-4963-B4D3-C9BEAA4450BC}" type="parTrans" cxnId="{43E13DAA-E968-4A2A-ACDC-B7D4E2E02813}">
      <dgm:prSet/>
      <dgm:spPr/>
      <dgm:t>
        <a:bodyPr/>
        <a:lstStyle/>
        <a:p>
          <a:endParaRPr lang="en-US"/>
        </a:p>
      </dgm:t>
    </dgm:pt>
    <dgm:pt modelId="{0B8C2878-C4C7-4333-AE0F-714451198094}" type="sibTrans" cxnId="{43E13DAA-E968-4A2A-ACDC-B7D4E2E02813}">
      <dgm:prSet/>
      <dgm:spPr/>
      <dgm:t>
        <a:bodyPr/>
        <a:lstStyle/>
        <a:p>
          <a:endParaRPr lang="en-US"/>
        </a:p>
      </dgm:t>
    </dgm:pt>
    <dgm:pt modelId="{48B363EA-1969-4A32-A019-6B0AF34457A9}">
      <dgm:prSet custT="1"/>
      <dgm:spPr/>
      <dgm:t>
        <a:bodyPr/>
        <a:lstStyle/>
        <a:p>
          <a:r>
            <a:rPr lang="en-US" sz="2000" dirty="0">
              <a:solidFill>
                <a:schemeClr val="tx1"/>
              </a:solidFill>
            </a:rPr>
            <a:t>This is one of the reasons we identify the Game Administrator on site</a:t>
          </a:r>
          <a:r>
            <a:rPr lang="en-US" sz="2000" dirty="0"/>
            <a:t>.</a:t>
          </a:r>
        </a:p>
      </dgm:t>
    </dgm:pt>
    <dgm:pt modelId="{00881B8C-D86C-4409-AD9C-80E02AA9E5DA}" type="parTrans" cxnId="{6420E99D-BE7E-49FE-95F2-B2E26D04FFFD}">
      <dgm:prSet/>
      <dgm:spPr/>
      <dgm:t>
        <a:bodyPr/>
        <a:lstStyle/>
        <a:p>
          <a:endParaRPr lang="en-US"/>
        </a:p>
      </dgm:t>
    </dgm:pt>
    <dgm:pt modelId="{3A1858BA-B243-44CB-AE90-8D13D2F805DB}" type="sibTrans" cxnId="{6420E99D-BE7E-49FE-95F2-B2E26D04FFFD}">
      <dgm:prSet/>
      <dgm:spPr/>
      <dgm:t>
        <a:bodyPr/>
        <a:lstStyle/>
        <a:p>
          <a:endParaRPr lang="en-US"/>
        </a:p>
      </dgm:t>
    </dgm:pt>
    <dgm:pt modelId="{5C36239E-A7FB-4491-BE47-31219DCC08B5}">
      <dgm:prSet custT="1"/>
      <dgm:spPr/>
      <dgm:t>
        <a:bodyPr/>
        <a:lstStyle/>
        <a:p>
          <a:r>
            <a:rPr lang="en-US" sz="1800" dirty="0"/>
            <a:t>Utilize them as a resource…they should be a “</a:t>
          </a:r>
          <a:r>
            <a:rPr lang="en-US" sz="1800" u="sng" dirty="0"/>
            <a:t>teammate</a:t>
          </a:r>
          <a:r>
            <a:rPr lang="en-US" sz="1800" dirty="0"/>
            <a:t>”</a:t>
          </a:r>
        </a:p>
      </dgm:t>
    </dgm:pt>
    <dgm:pt modelId="{B1C8695B-A297-4E99-B492-9D28DBB2F027}" type="parTrans" cxnId="{145773CE-F863-4F4E-8F20-CE245B963C8C}">
      <dgm:prSet/>
      <dgm:spPr/>
      <dgm:t>
        <a:bodyPr/>
        <a:lstStyle/>
        <a:p>
          <a:endParaRPr lang="en-US"/>
        </a:p>
      </dgm:t>
    </dgm:pt>
    <dgm:pt modelId="{C44F5FF6-7F8F-4A27-A1BC-709687E2060E}" type="sibTrans" cxnId="{145773CE-F863-4F4E-8F20-CE245B963C8C}">
      <dgm:prSet/>
      <dgm:spPr/>
      <dgm:t>
        <a:bodyPr/>
        <a:lstStyle/>
        <a:p>
          <a:endParaRPr lang="en-US"/>
        </a:p>
      </dgm:t>
    </dgm:pt>
    <dgm:pt modelId="{F2ADB9B5-1068-4BF9-94CE-BDFCB19BCFDA}">
      <dgm:prSet custT="1"/>
      <dgm:spPr/>
      <dgm:t>
        <a:bodyPr/>
        <a:lstStyle/>
        <a:p>
          <a:r>
            <a:rPr lang="en-US" sz="1800" dirty="0"/>
            <a:t>Remember – we have identified the Game Administrator to have Zero Tolerance in regards to proper behavior – a role model</a:t>
          </a:r>
        </a:p>
      </dgm:t>
    </dgm:pt>
    <dgm:pt modelId="{1E1C69B0-5B77-4E03-AA1A-472C10910F53}" type="parTrans" cxnId="{4E474A5F-EE6D-46AD-83E3-1A636DABB038}">
      <dgm:prSet/>
      <dgm:spPr/>
      <dgm:t>
        <a:bodyPr/>
        <a:lstStyle/>
        <a:p>
          <a:endParaRPr lang="en-US"/>
        </a:p>
      </dgm:t>
    </dgm:pt>
    <dgm:pt modelId="{DE239665-CE94-4EEF-927D-A8389D6B689C}" type="sibTrans" cxnId="{4E474A5F-EE6D-46AD-83E3-1A636DABB038}">
      <dgm:prSet/>
      <dgm:spPr/>
      <dgm:t>
        <a:bodyPr/>
        <a:lstStyle/>
        <a:p>
          <a:endParaRPr lang="en-US"/>
        </a:p>
      </dgm:t>
    </dgm:pt>
    <dgm:pt modelId="{53F1C7D6-6FD7-4B47-BAB8-99D2706B1AA2}">
      <dgm:prSet custT="1"/>
      <dgm:spPr/>
      <dgm:t>
        <a:bodyPr/>
        <a:lstStyle/>
        <a:p>
          <a:r>
            <a:rPr lang="en-US" sz="1800" u="sng" dirty="0"/>
            <a:t>An official cannot eject a fan.  Go through the Game Administrator and/or security personnel to remove a fan</a:t>
          </a:r>
          <a:r>
            <a:rPr lang="en-US" sz="1800" dirty="0"/>
            <a:t>.</a:t>
          </a:r>
        </a:p>
      </dgm:t>
    </dgm:pt>
    <dgm:pt modelId="{BD4B82CB-66FE-45BC-918D-8A272BAA3C80}" type="parTrans" cxnId="{87B0C091-2811-46F6-B060-077E0D2C24FC}">
      <dgm:prSet/>
      <dgm:spPr/>
      <dgm:t>
        <a:bodyPr/>
        <a:lstStyle/>
        <a:p>
          <a:endParaRPr lang="en-US"/>
        </a:p>
      </dgm:t>
    </dgm:pt>
    <dgm:pt modelId="{789A0A09-D010-436A-A974-F6C154878D0B}" type="sibTrans" cxnId="{87B0C091-2811-46F6-B060-077E0D2C24FC}">
      <dgm:prSet/>
      <dgm:spPr/>
      <dgm:t>
        <a:bodyPr/>
        <a:lstStyle/>
        <a:p>
          <a:endParaRPr lang="en-US"/>
        </a:p>
      </dgm:t>
    </dgm:pt>
    <dgm:pt modelId="{F24271AB-46E9-44DE-B14E-8EAB1BE24F8F}">
      <dgm:prSet custT="1"/>
      <dgm:spPr/>
      <dgm:t>
        <a:bodyPr/>
        <a:lstStyle/>
        <a:p>
          <a:r>
            <a:rPr lang="en-US" sz="1800" dirty="0"/>
            <a:t>Record this and report to your Regional Supervisor and the NCHSAA office </a:t>
          </a:r>
          <a:r>
            <a:rPr lang="en-US" sz="1800" dirty="0">
              <a:solidFill>
                <a:schemeClr val="accent1"/>
              </a:solidFill>
            </a:rPr>
            <a:t>(</a:t>
          </a:r>
          <a:r>
            <a:rPr lang="en-US" sz="1800" dirty="0">
              <a:solidFill>
                <a:schemeClr val="accent1"/>
              </a:solidFill>
              <a:highlight>
                <a:srgbClr val="000000"/>
              </a:highlight>
              <a:hlinkClick xmlns:r="http://schemas.openxmlformats.org/officeDocument/2006/relationships" r:id="rId1"/>
            </a:rPr>
            <a:t>mark@nchsaa.org</a:t>
          </a:r>
          <a:r>
            <a:rPr lang="en-US" sz="1800" dirty="0">
              <a:solidFill>
                <a:schemeClr val="accent1"/>
              </a:solidFill>
            </a:rPr>
            <a:t>) </a:t>
          </a:r>
        </a:p>
      </dgm:t>
    </dgm:pt>
    <dgm:pt modelId="{06D72E31-2369-4AB6-8487-E77A287CFAE5}" type="parTrans" cxnId="{E5F52859-FB1D-4CD4-9F9D-063B465BE430}">
      <dgm:prSet/>
      <dgm:spPr/>
      <dgm:t>
        <a:bodyPr/>
        <a:lstStyle/>
        <a:p>
          <a:endParaRPr lang="en-US"/>
        </a:p>
      </dgm:t>
    </dgm:pt>
    <dgm:pt modelId="{AFF436D6-310C-4E85-BBEC-B40848C3E8A2}" type="sibTrans" cxnId="{E5F52859-FB1D-4CD4-9F9D-063B465BE430}">
      <dgm:prSet/>
      <dgm:spPr/>
      <dgm:t>
        <a:bodyPr/>
        <a:lstStyle/>
        <a:p>
          <a:endParaRPr lang="en-US"/>
        </a:p>
      </dgm:t>
    </dgm:pt>
    <dgm:pt modelId="{88E7E479-7997-434E-AD5A-4D58D9ED601C}" type="pres">
      <dgm:prSet presAssocID="{B8EA6622-FF80-472A-9052-6A869D7F6F76}" presName="linear" presStyleCnt="0">
        <dgm:presLayoutVars>
          <dgm:dir/>
          <dgm:animLvl val="lvl"/>
          <dgm:resizeHandles val="exact"/>
        </dgm:presLayoutVars>
      </dgm:prSet>
      <dgm:spPr/>
    </dgm:pt>
    <dgm:pt modelId="{D974993A-8347-9A44-9E05-1ADA8FFFFAB7}" type="pres">
      <dgm:prSet presAssocID="{9459258D-7970-4378-AA3E-3FCCA2380AD7}" presName="parentLin" presStyleCnt="0"/>
      <dgm:spPr/>
    </dgm:pt>
    <dgm:pt modelId="{E07E30ED-617A-3341-AAEF-27A226D80CB7}" type="pres">
      <dgm:prSet presAssocID="{9459258D-7970-4378-AA3E-3FCCA2380AD7}" presName="parentLeftMargin" presStyleLbl="node1" presStyleIdx="0" presStyleCnt="2"/>
      <dgm:spPr/>
    </dgm:pt>
    <dgm:pt modelId="{A02AB45E-A62E-5941-9F8E-8FA06927B1C6}" type="pres">
      <dgm:prSet presAssocID="{9459258D-7970-4378-AA3E-3FCCA2380AD7}" presName="parentText" presStyleLbl="node1" presStyleIdx="0" presStyleCnt="2" custScaleX="133006" custScaleY="124045">
        <dgm:presLayoutVars>
          <dgm:chMax val="0"/>
          <dgm:bulletEnabled val="1"/>
        </dgm:presLayoutVars>
      </dgm:prSet>
      <dgm:spPr/>
    </dgm:pt>
    <dgm:pt modelId="{AB07798C-5233-F24B-B1F9-3426846FB81C}" type="pres">
      <dgm:prSet presAssocID="{9459258D-7970-4378-AA3E-3FCCA2380AD7}" presName="negativeSpace" presStyleCnt="0"/>
      <dgm:spPr/>
    </dgm:pt>
    <dgm:pt modelId="{32A78861-21D4-0E44-B437-064CFD3E775B}" type="pres">
      <dgm:prSet presAssocID="{9459258D-7970-4378-AA3E-3FCCA2380AD7}" presName="childText" presStyleLbl="conFgAcc1" presStyleIdx="0" presStyleCnt="2">
        <dgm:presLayoutVars>
          <dgm:bulletEnabled val="1"/>
        </dgm:presLayoutVars>
      </dgm:prSet>
      <dgm:spPr/>
    </dgm:pt>
    <dgm:pt modelId="{5C9BE034-BB49-8940-AE64-10CF2B47B0F6}" type="pres">
      <dgm:prSet presAssocID="{0B8C2878-C4C7-4333-AE0F-714451198094}" presName="spaceBetweenRectangles" presStyleCnt="0"/>
      <dgm:spPr/>
    </dgm:pt>
    <dgm:pt modelId="{48478CBD-4EB7-5243-9CAF-896F078C3EBF}" type="pres">
      <dgm:prSet presAssocID="{48B363EA-1969-4A32-A019-6B0AF34457A9}" presName="parentLin" presStyleCnt="0"/>
      <dgm:spPr/>
    </dgm:pt>
    <dgm:pt modelId="{F7C42EC1-7494-634F-8D39-68F6A9A29257}" type="pres">
      <dgm:prSet presAssocID="{48B363EA-1969-4A32-A019-6B0AF34457A9}" presName="parentLeftMargin" presStyleLbl="node1" presStyleIdx="0" presStyleCnt="2"/>
      <dgm:spPr/>
    </dgm:pt>
    <dgm:pt modelId="{E88E00BF-5149-B24B-B70F-8FA7758E26AE}" type="pres">
      <dgm:prSet presAssocID="{48B363EA-1969-4A32-A019-6B0AF34457A9}" presName="parentText" presStyleLbl="node1" presStyleIdx="1" presStyleCnt="2" custScaleX="133006" custScaleY="137985" custLinFactNeighborX="11079" custLinFactNeighborY="-32259">
        <dgm:presLayoutVars>
          <dgm:chMax val="0"/>
          <dgm:bulletEnabled val="1"/>
        </dgm:presLayoutVars>
      </dgm:prSet>
      <dgm:spPr/>
    </dgm:pt>
    <dgm:pt modelId="{1031E98F-5A58-4841-AF37-54168DE78142}" type="pres">
      <dgm:prSet presAssocID="{48B363EA-1969-4A32-A019-6B0AF34457A9}" presName="negativeSpace" presStyleCnt="0"/>
      <dgm:spPr/>
    </dgm:pt>
    <dgm:pt modelId="{C937B790-0E98-4646-BF02-A982D068F5DF}" type="pres">
      <dgm:prSet presAssocID="{48B363EA-1969-4A32-A019-6B0AF34457A9}" presName="childText" presStyleLbl="conFgAcc1" presStyleIdx="1" presStyleCnt="2" custScaleY="88639">
        <dgm:presLayoutVars>
          <dgm:bulletEnabled val="1"/>
        </dgm:presLayoutVars>
      </dgm:prSet>
      <dgm:spPr/>
    </dgm:pt>
  </dgm:ptLst>
  <dgm:cxnLst>
    <dgm:cxn modelId="{302FC217-BE54-F643-BBDC-D14C704269B3}" type="presOf" srcId="{48B363EA-1969-4A32-A019-6B0AF34457A9}" destId="{F7C42EC1-7494-634F-8D39-68F6A9A29257}" srcOrd="0" destOrd="0" presId="urn:microsoft.com/office/officeart/2005/8/layout/list1"/>
    <dgm:cxn modelId="{D039F01C-8E71-D440-A506-B8276101988E}" type="presOf" srcId="{F2ADB9B5-1068-4BF9-94CE-BDFCB19BCFDA}" destId="{C937B790-0E98-4646-BF02-A982D068F5DF}" srcOrd="0" destOrd="1" presId="urn:microsoft.com/office/officeart/2005/8/layout/list1"/>
    <dgm:cxn modelId="{B9B97345-76FB-6941-BA20-504493D46D1D}" type="presOf" srcId="{9459258D-7970-4378-AA3E-3FCCA2380AD7}" destId="{E07E30ED-617A-3341-AAEF-27A226D80CB7}" srcOrd="0" destOrd="0" presId="urn:microsoft.com/office/officeart/2005/8/layout/list1"/>
    <dgm:cxn modelId="{5BE36549-EF3E-324F-BBD7-B11E0EFFE60F}" type="presOf" srcId="{5C36239E-A7FB-4491-BE47-31219DCC08B5}" destId="{C937B790-0E98-4646-BF02-A982D068F5DF}" srcOrd="0" destOrd="0" presId="urn:microsoft.com/office/officeart/2005/8/layout/list1"/>
    <dgm:cxn modelId="{DCAC5951-464E-574D-9F99-DA3AD16EFD20}" type="presOf" srcId="{9459258D-7970-4378-AA3E-3FCCA2380AD7}" destId="{A02AB45E-A62E-5941-9F8E-8FA06927B1C6}" srcOrd="1" destOrd="0" presId="urn:microsoft.com/office/officeart/2005/8/layout/list1"/>
    <dgm:cxn modelId="{E5F52859-FB1D-4CD4-9F9D-063B465BE430}" srcId="{48B363EA-1969-4A32-A019-6B0AF34457A9}" destId="{F24271AB-46E9-44DE-B14E-8EAB1BE24F8F}" srcOrd="3" destOrd="0" parTransId="{06D72E31-2369-4AB6-8487-E77A287CFAE5}" sibTransId="{AFF436D6-310C-4E85-BBEC-B40848C3E8A2}"/>
    <dgm:cxn modelId="{4E474A5F-EE6D-46AD-83E3-1A636DABB038}" srcId="{48B363EA-1969-4A32-A019-6B0AF34457A9}" destId="{F2ADB9B5-1068-4BF9-94CE-BDFCB19BCFDA}" srcOrd="1" destOrd="0" parTransId="{1E1C69B0-5B77-4E03-AA1A-472C10910F53}" sibTransId="{DE239665-CE94-4EEF-927D-A8389D6B689C}"/>
    <dgm:cxn modelId="{87B0C091-2811-46F6-B060-077E0D2C24FC}" srcId="{48B363EA-1969-4A32-A019-6B0AF34457A9}" destId="{53F1C7D6-6FD7-4B47-BAB8-99D2706B1AA2}" srcOrd="2" destOrd="0" parTransId="{BD4B82CB-66FE-45BC-918D-8A272BAA3C80}" sibTransId="{789A0A09-D010-436A-A974-F6C154878D0B}"/>
    <dgm:cxn modelId="{6420E99D-BE7E-49FE-95F2-B2E26D04FFFD}" srcId="{B8EA6622-FF80-472A-9052-6A869D7F6F76}" destId="{48B363EA-1969-4A32-A019-6B0AF34457A9}" srcOrd="1" destOrd="0" parTransId="{00881B8C-D86C-4409-AD9C-80E02AA9E5DA}" sibTransId="{3A1858BA-B243-44CB-AE90-8D13D2F805DB}"/>
    <dgm:cxn modelId="{7EC619A5-F8B6-1C4F-940C-DC11B82BCF38}" type="presOf" srcId="{B8EA6622-FF80-472A-9052-6A869D7F6F76}" destId="{88E7E479-7997-434E-AD5A-4D58D9ED601C}" srcOrd="0" destOrd="0" presId="urn:microsoft.com/office/officeart/2005/8/layout/list1"/>
    <dgm:cxn modelId="{43E13DAA-E968-4A2A-ACDC-B7D4E2E02813}" srcId="{B8EA6622-FF80-472A-9052-6A869D7F6F76}" destId="{9459258D-7970-4378-AA3E-3FCCA2380AD7}" srcOrd="0" destOrd="0" parTransId="{33BBF595-C44B-4963-B4D3-C9BEAA4450BC}" sibTransId="{0B8C2878-C4C7-4333-AE0F-714451198094}"/>
    <dgm:cxn modelId="{A5FD80AD-67A3-0D40-A8CB-A679F078FEF3}" type="presOf" srcId="{48B363EA-1969-4A32-A019-6B0AF34457A9}" destId="{E88E00BF-5149-B24B-B70F-8FA7758E26AE}" srcOrd="1" destOrd="0" presId="urn:microsoft.com/office/officeart/2005/8/layout/list1"/>
    <dgm:cxn modelId="{145773CE-F863-4F4E-8F20-CE245B963C8C}" srcId="{48B363EA-1969-4A32-A019-6B0AF34457A9}" destId="{5C36239E-A7FB-4491-BE47-31219DCC08B5}" srcOrd="0" destOrd="0" parTransId="{B1C8695B-A297-4E99-B492-9D28DBB2F027}" sibTransId="{C44F5FF6-7F8F-4A27-A1BC-709687E2060E}"/>
    <dgm:cxn modelId="{D86558D1-5163-8A47-95A8-E744B1DDFFA1}" type="presOf" srcId="{F24271AB-46E9-44DE-B14E-8EAB1BE24F8F}" destId="{C937B790-0E98-4646-BF02-A982D068F5DF}" srcOrd="0" destOrd="3" presId="urn:microsoft.com/office/officeart/2005/8/layout/list1"/>
    <dgm:cxn modelId="{D192E7F2-70A5-A540-97FA-7661436F8FFB}" type="presOf" srcId="{53F1C7D6-6FD7-4B47-BAB8-99D2706B1AA2}" destId="{C937B790-0E98-4646-BF02-A982D068F5DF}" srcOrd="0" destOrd="2" presId="urn:microsoft.com/office/officeart/2005/8/layout/list1"/>
    <dgm:cxn modelId="{F757A41F-1E42-8648-9EF6-09909EF96765}" type="presParOf" srcId="{88E7E479-7997-434E-AD5A-4D58D9ED601C}" destId="{D974993A-8347-9A44-9E05-1ADA8FFFFAB7}" srcOrd="0" destOrd="0" presId="urn:microsoft.com/office/officeart/2005/8/layout/list1"/>
    <dgm:cxn modelId="{991FC8B1-AB4E-664A-80B2-C6891B779397}" type="presParOf" srcId="{D974993A-8347-9A44-9E05-1ADA8FFFFAB7}" destId="{E07E30ED-617A-3341-AAEF-27A226D80CB7}" srcOrd="0" destOrd="0" presId="urn:microsoft.com/office/officeart/2005/8/layout/list1"/>
    <dgm:cxn modelId="{D7243427-B379-7B4F-AD9D-1F214D793E90}" type="presParOf" srcId="{D974993A-8347-9A44-9E05-1ADA8FFFFAB7}" destId="{A02AB45E-A62E-5941-9F8E-8FA06927B1C6}" srcOrd="1" destOrd="0" presId="urn:microsoft.com/office/officeart/2005/8/layout/list1"/>
    <dgm:cxn modelId="{070324C0-DD87-FF4C-A8AD-4D3FFD790AB8}" type="presParOf" srcId="{88E7E479-7997-434E-AD5A-4D58D9ED601C}" destId="{AB07798C-5233-F24B-B1F9-3426846FB81C}" srcOrd="1" destOrd="0" presId="urn:microsoft.com/office/officeart/2005/8/layout/list1"/>
    <dgm:cxn modelId="{9B8CBE14-4CE6-B24E-908C-55B39284B2C4}" type="presParOf" srcId="{88E7E479-7997-434E-AD5A-4D58D9ED601C}" destId="{32A78861-21D4-0E44-B437-064CFD3E775B}" srcOrd="2" destOrd="0" presId="urn:microsoft.com/office/officeart/2005/8/layout/list1"/>
    <dgm:cxn modelId="{3533A78A-C4E8-FE48-9686-D187C2E4F88E}" type="presParOf" srcId="{88E7E479-7997-434E-AD5A-4D58D9ED601C}" destId="{5C9BE034-BB49-8940-AE64-10CF2B47B0F6}" srcOrd="3" destOrd="0" presId="urn:microsoft.com/office/officeart/2005/8/layout/list1"/>
    <dgm:cxn modelId="{40C6237D-A1D7-2542-ADFC-6A86982FA00F}" type="presParOf" srcId="{88E7E479-7997-434E-AD5A-4D58D9ED601C}" destId="{48478CBD-4EB7-5243-9CAF-896F078C3EBF}" srcOrd="4" destOrd="0" presId="urn:microsoft.com/office/officeart/2005/8/layout/list1"/>
    <dgm:cxn modelId="{9E5C572B-E4B4-1244-B345-87AF52F7EFEB}" type="presParOf" srcId="{48478CBD-4EB7-5243-9CAF-896F078C3EBF}" destId="{F7C42EC1-7494-634F-8D39-68F6A9A29257}" srcOrd="0" destOrd="0" presId="urn:microsoft.com/office/officeart/2005/8/layout/list1"/>
    <dgm:cxn modelId="{AA06AC97-AA5D-2349-BB23-23387452F0EA}" type="presParOf" srcId="{48478CBD-4EB7-5243-9CAF-896F078C3EBF}" destId="{E88E00BF-5149-B24B-B70F-8FA7758E26AE}" srcOrd="1" destOrd="0" presId="urn:microsoft.com/office/officeart/2005/8/layout/list1"/>
    <dgm:cxn modelId="{0DE68649-5FC6-0843-A1A0-30E27A7CB35E}" type="presParOf" srcId="{88E7E479-7997-434E-AD5A-4D58D9ED601C}" destId="{1031E98F-5A58-4841-AF37-54168DE78142}" srcOrd="5" destOrd="0" presId="urn:microsoft.com/office/officeart/2005/8/layout/list1"/>
    <dgm:cxn modelId="{27063EC0-2BBC-A548-87A1-45296F36CCAE}" type="presParOf" srcId="{88E7E479-7997-434E-AD5A-4D58D9ED601C}" destId="{C937B790-0E98-4646-BF02-A982D068F5D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10A918-15DA-4146-929F-0276A18574C3}" type="doc">
      <dgm:prSet loTypeId="urn:microsoft.com/office/officeart/2005/8/layout/vList2" loCatId="list" qsTypeId="urn:microsoft.com/office/officeart/2005/8/quickstyle/simple1" qsCatId="simple" csTypeId="urn:microsoft.com/office/officeart/2005/8/colors/ColorSchemeForSuggestions" csCatId="other" phldr="1"/>
      <dgm:spPr/>
      <dgm:t>
        <a:bodyPr/>
        <a:lstStyle/>
        <a:p>
          <a:endParaRPr lang="en-US"/>
        </a:p>
      </dgm:t>
    </dgm:pt>
    <dgm:pt modelId="{507FC739-2F66-41F0-8105-E773FF8E1B12}">
      <dgm:prSet/>
      <dgm:spPr/>
      <dgm:t>
        <a:bodyPr/>
        <a:lstStyle/>
        <a:p>
          <a:r>
            <a:rPr lang="en-US"/>
            <a:t>Required within 24 hours after completion of the event</a:t>
          </a:r>
        </a:p>
      </dgm:t>
    </dgm:pt>
    <dgm:pt modelId="{E650E33B-58C0-4152-B0D9-72D0BB1C3BD0}" type="parTrans" cxnId="{97A03DE9-0E8E-4893-9B0C-0724EA9AD5D0}">
      <dgm:prSet/>
      <dgm:spPr/>
      <dgm:t>
        <a:bodyPr/>
        <a:lstStyle/>
        <a:p>
          <a:endParaRPr lang="en-US"/>
        </a:p>
      </dgm:t>
    </dgm:pt>
    <dgm:pt modelId="{ED56F252-A18B-4D37-8EBE-695958A320D9}" type="sibTrans" cxnId="{97A03DE9-0E8E-4893-9B0C-0724EA9AD5D0}">
      <dgm:prSet/>
      <dgm:spPr/>
      <dgm:t>
        <a:bodyPr/>
        <a:lstStyle/>
        <a:p>
          <a:endParaRPr lang="en-US"/>
        </a:p>
      </dgm:t>
    </dgm:pt>
    <dgm:pt modelId="{9EAB5475-DB66-415A-8B57-1A66EFC28AE0}">
      <dgm:prSet/>
      <dgm:spPr/>
      <dgm:t>
        <a:bodyPr/>
        <a:lstStyle/>
        <a:p>
          <a:r>
            <a:rPr lang="en-US"/>
            <a:t>$50 fine to the official(s) for failing to complete the Ejection Report(s)</a:t>
          </a:r>
        </a:p>
      </dgm:t>
    </dgm:pt>
    <dgm:pt modelId="{56CE2645-9B83-4714-A63A-65524AC91E3E}" type="parTrans" cxnId="{F41A6AF6-F3AE-42EF-AA6D-E5A98CBF3E19}">
      <dgm:prSet/>
      <dgm:spPr/>
      <dgm:t>
        <a:bodyPr/>
        <a:lstStyle/>
        <a:p>
          <a:endParaRPr lang="en-US"/>
        </a:p>
      </dgm:t>
    </dgm:pt>
    <dgm:pt modelId="{3B48541C-CA70-4827-93B9-7387001D51F1}" type="sibTrans" cxnId="{F41A6AF6-F3AE-42EF-AA6D-E5A98CBF3E19}">
      <dgm:prSet/>
      <dgm:spPr/>
      <dgm:t>
        <a:bodyPr/>
        <a:lstStyle/>
        <a:p>
          <a:endParaRPr lang="en-US"/>
        </a:p>
      </dgm:t>
    </dgm:pt>
    <dgm:pt modelId="{44DC5B99-1C89-4E98-B219-BED626C8BEFA}">
      <dgm:prSet/>
      <dgm:spPr/>
      <dgm:t>
        <a:bodyPr/>
        <a:lstStyle/>
        <a:p>
          <a:r>
            <a:rPr lang="en-US"/>
            <a:t>Go to </a:t>
          </a:r>
          <a:r>
            <a:rPr lang="en-US">
              <a:hlinkClick xmlns:r="http://schemas.openxmlformats.org/officeDocument/2006/relationships" r:id="rId1"/>
            </a:rPr>
            <a:t>www.nchsaa.org</a:t>
          </a:r>
          <a:endParaRPr lang="en-US"/>
        </a:p>
      </dgm:t>
    </dgm:pt>
    <dgm:pt modelId="{6C57D9DC-01E2-481F-856E-781005A9D121}" type="parTrans" cxnId="{138D2031-9D58-4F59-9FAA-F690627E306E}">
      <dgm:prSet/>
      <dgm:spPr/>
      <dgm:t>
        <a:bodyPr/>
        <a:lstStyle/>
        <a:p>
          <a:endParaRPr lang="en-US"/>
        </a:p>
      </dgm:t>
    </dgm:pt>
    <dgm:pt modelId="{8000799D-05E3-4CE6-BFD9-EA475D9FBA19}" type="sibTrans" cxnId="{138D2031-9D58-4F59-9FAA-F690627E306E}">
      <dgm:prSet/>
      <dgm:spPr/>
      <dgm:t>
        <a:bodyPr/>
        <a:lstStyle/>
        <a:p>
          <a:endParaRPr lang="en-US"/>
        </a:p>
      </dgm:t>
    </dgm:pt>
    <dgm:pt modelId="{6E7C9AAF-4A3C-4BC8-896C-5180151FBB04}">
      <dgm:prSet/>
      <dgm:spPr/>
      <dgm:t>
        <a:bodyPr/>
        <a:lstStyle/>
        <a:p>
          <a:r>
            <a:rPr lang="en-US"/>
            <a:t>Click on OFFICIALS</a:t>
          </a:r>
        </a:p>
      </dgm:t>
    </dgm:pt>
    <dgm:pt modelId="{6379EE9F-C9F1-42EF-8A97-B811823302DE}" type="parTrans" cxnId="{ED4969A0-4086-4DA6-8C2F-B409AFE3C8B3}">
      <dgm:prSet/>
      <dgm:spPr/>
      <dgm:t>
        <a:bodyPr/>
        <a:lstStyle/>
        <a:p>
          <a:endParaRPr lang="en-US"/>
        </a:p>
      </dgm:t>
    </dgm:pt>
    <dgm:pt modelId="{4F748B60-2A39-44F9-8720-8F0ECC1AE8FE}" type="sibTrans" cxnId="{ED4969A0-4086-4DA6-8C2F-B409AFE3C8B3}">
      <dgm:prSet/>
      <dgm:spPr/>
      <dgm:t>
        <a:bodyPr/>
        <a:lstStyle/>
        <a:p>
          <a:endParaRPr lang="en-US"/>
        </a:p>
      </dgm:t>
    </dgm:pt>
    <dgm:pt modelId="{14EE35DF-7F4C-4802-B197-FD9DD3562CF6}">
      <dgm:prSet/>
      <dgm:spPr/>
      <dgm:t>
        <a:bodyPr/>
        <a:lstStyle/>
        <a:p>
          <a:r>
            <a:rPr lang="en-US"/>
            <a:t>Scroll down ORANGE box on left side of the Officials page</a:t>
          </a:r>
        </a:p>
      </dgm:t>
    </dgm:pt>
    <dgm:pt modelId="{EB1AF37A-9D8B-456A-B6B3-04774D940373}" type="parTrans" cxnId="{31E8C1AE-A97C-46C9-BA5D-264B6877F52A}">
      <dgm:prSet/>
      <dgm:spPr/>
      <dgm:t>
        <a:bodyPr/>
        <a:lstStyle/>
        <a:p>
          <a:endParaRPr lang="en-US"/>
        </a:p>
      </dgm:t>
    </dgm:pt>
    <dgm:pt modelId="{5059E56B-622C-4754-B76A-3CB84B50961F}" type="sibTrans" cxnId="{31E8C1AE-A97C-46C9-BA5D-264B6877F52A}">
      <dgm:prSet/>
      <dgm:spPr/>
      <dgm:t>
        <a:bodyPr/>
        <a:lstStyle/>
        <a:p>
          <a:endParaRPr lang="en-US"/>
        </a:p>
      </dgm:t>
    </dgm:pt>
    <dgm:pt modelId="{E8729645-E585-44D5-A7CF-D11C7BE64E0C}">
      <dgm:prSet/>
      <dgm:spPr/>
      <dgm:t>
        <a:bodyPr/>
        <a:lstStyle/>
        <a:p>
          <a:r>
            <a:rPr lang="en-US" dirty="0"/>
            <a:t>Click on EJECTION/DQ REPORTING</a:t>
          </a:r>
        </a:p>
      </dgm:t>
    </dgm:pt>
    <dgm:pt modelId="{DE27BCF1-6B71-4CF3-804F-1FE86BB55D4F}" type="parTrans" cxnId="{CAAA4636-2EC5-4600-89E7-93B3BB1710F3}">
      <dgm:prSet/>
      <dgm:spPr/>
      <dgm:t>
        <a:bodyPr/>
        <a:lstStyle/>
        <a:p>
          <a:endParaRPr lang="en-US"/>
        </a:p>
      </dgm:t>
    </dgm:pt>
    <dgm:pt modelId="{B30E5CEC-E22C-4188-B0F1-D6701A4C25ED}" type="sibTrans" cxnId="{CAAA4636-2EC5-4600-89E7-93B3BB1710F3}">
      <dgm:prSet/>
      <dgm:spPr/>
      <dgm:t>
        <a:bodyPr/>
        <a:lstStyle/>
        <a:p>
          <a:endParaRPr lang="en-US"/>
        </a:p>
      </dgm:t>
    </dgm:pt>
    <dgm:pt modelId="{99419918-D639-494C-873A-D8E478BB1092}">
      <dgm:prSet/>
      <dgm:spPr/>
      <dgm:t>
        <a:bodyPr/>
        <a:lstStyle/>
        <a:p>
          <a:r>
            <a:rPr lang="en-US" b="1" dirty="0"/>
            <a:t>NOTE:  Officials must file all Ejection and DQ reports online</a:t>
          </a:r>
          <a:endParaRPr lang="en-US" dirty="0"/>
        </a:p>
      </dgm:t>
    </dgm:pt>
    <dgm:pt modelId="{AE8C9673-D7D4-486B-8CD1-981A85338C08}" type="parTrans" cxnId="{760E4DC5-311F-4EBA-8C30-282831350CE9}">
      <dgm:prSet/>
      <dgm:spPr/>
      <dgm:t>
        <a:bodyPr/>
        <a:lstStyle/>
        <a:p>
          <a:endParaRPr lang="en-US"/>
        </a:p>
      </dgm:t>
    </dgm:pt>
    <dgm:pt modelId="{3C6FEEBA-99F0-482A-8069-7729644601EC}" type="sibTrans" cxnId="{760E4DC5-311F-4EBA-8C30-282831350CE9}">
      <dgm:prSet/>
      <dgm:spPr/>
      <dgm:t>
        <a:bodyPr/>
        <a:lstStyle/>
        <a:p>
          <a:endParaRPr lang="en-US"/>
        </a:p>
      </dgm:t>
    </dgm:pt>
    <dgm:pt modelId="{EEA7C1CC-5966-4A89-9103-CDF9C14D231F}">
      <dgm:prSet/>
      <dgm:spPr/>
      <dgm:t>
        <a:bodyPr/>
        <a:lstStyle/>
        <a:p>
          <a:r>
            <a:rPr lang="en-US" dirty="0"/>
            <a:t>PASSWORD:  </a:t>
          </a:r>
          <a:r>
            <a:rPr lang="en-US" b="1" dirty="0"/>
            <a:t>report1</a:t>
          </a:r>
          <a:endParaRPr lang="en-US" dirty="0"/>
        </a:p>
      </dgm:t>
    </dgm:pt>
    <dgm:pt modelId="{E4BA04B7-1201-4DAA-9448-53FE2C230615}" type="parTrans" cxnId="{F92C8374-8BA6-42EC-87F4-DD237FB926F3}">
      <dgm:prSet/>
      <dgm:spPr/>
      <dgm:t>
        <a:bodyPr/>
        <a:lstStyle/>
        <a:p>
          <a:endParaRPr lang="en-US"/>
        </a:p>
      </dgm:t>
    </dgm:pt>
    <dgm:pt modelId="{A18ECB40-908B-4086-8232-E898B9FF3222}" type="sibTrans" cxnId="{F92C8374-8BA6-42EC-87F4-DD237FB926F3}">
      <dgm:prSet/>
      <dgm:spPr/>
      <dgm:t>
        <a:bodyPr/>
        <a:lstStyle/>
        <a:p>
          <a:endParaRPr lang="en-US"/>
        </a:p>
      </dgm:t>
    </dgm:pt>
    <dgm:pt modelId="{71D6C6E7-B3CD-9540-A6C2-C1154410E3B5}" type="pres">
      <dgm:prSet presAssocID="{8A10A918-15DA-4146-929F-0276A18574C3}" presName="linear" presStyleCnt="0">
        <dgm:presLayoutVars>
          <dgm:animLvl val="lvl"/>
          <dgm:resizeHandles val="exact"/>
        </dgm:presLayoutVars>
      </dgm:prSet>
      <dgm:spPr/>
    </dgm:pt>
    <dgm:pt modelId="{32140F4C-D787-1443-A13C-69D04825AF16}" type="pres">
      <dgm:prSet presAssocID="{507FC739-2F66-41F0-8105-E773FF8E1B12}" presName="parentText" presStyleLbl="node1" presStyleIdx="0" presStyleCnt="3">
        <dgm:presLayoutVars>
          <dgm:chMax val="0"/>
          <dgm:bulletEnabled val="1"/>
        </dgm:presLayoutVars>
      </dgm:prSet>
      <dgm:spPr/>
    </dgm:pt>
    <dgm:pt modelId="{F8CB7EB3-25CA-684E-AA48-120E0CE7285D}" type="pres">
      <dgm:prSet presAssocID="{ED56F252-A18B-4D37-8EBE-695958A320D9}" presName="spacer" presStyleCnt="0"/>
      <dgm:spPr/>
    </dgm:pt>
    <dgm:pt modelId="{D6317550-2069-0646-ADE8-BFB61FFCEC65}" type="pres">
      <dgm:prSet presAssocID="{9EAB5475-DB66-415A-8B57-1A66EFC28AE0}" presName="parentText" presStyleLbl="node1" presStyleIdx="1" presStyleCnt="3">
        <dgm:presLayoutVars>
          <dgm:chMax val="0"/>
          <dgm:bulletEnabled val="1"/>
        </dgm:presLayoutVars>
      </dgm:prSet>
      <dgm:spPr/>
    </dgm:pt>
    <dgm:pt modelId="{15368A88-E35D-E24D-97D3-302F542172CD}" type="pres">
      <dgm:prSet presAssocID="{3B48541C-CA70-4827-93B9-7387001D51F1}" presName="spacer" presStyleCnt="0"/>
      <dgm:spPr/>
    </dgm:pt>
    <dgm:pt modelId="{8966FD5A-0B84-4144-898C-DA3B69FA2CA0}" type="pres">
      <dgm:prSet presAssocID="{44DC5B99-1C89-4E98-B219-BED626C8BEFA}" presName="parentText" presStyleLbl="node1" presStyleIdx="2" presStyleCnt="3">
        <dgm:presLayoutVars>
          <dgm:chMax val="0"/>
          <dgm:bulletEnabled val="1"/>
        </dgm:presLayoutVars>
      </dgm:prSet>
      <dgm:spPr/>
    </dgm:pt>
    <dgm:pt modelId="{A176473B-1B3F-1944-87A5-27D9E463391A}" type="pres">
      <dgm:prSet presAssocID="{44DC5B99-1C89-4E98-B219-BED626C8BEFA}" presName="childText" presStyleLbl="revTx" presStyleIdx="0" presStyleCnt="1">
        <dgm:presLayoutVars>
          <dgm:bulletEnabled val="1"/>
        </dgm:presLayoutVars>
      </dgm:prSet>
      <dgm:spPr/>
    </dgm:pt>
  </dgm:ptLst>
  <dgm:cxnLst>
    <dgm:cxn modelId="{AC2EA500-7157-CF4D-A892-1CB35D0AAA19}" type="presOf" srcId="{E8729645-E585-44D5-A7CF-D11C7BE64E0C}" destId="{A176473B-1B3F-1944-87A5-27D9E463391A}" srcOrd="0" destOrd="2" presId="urn:microsoft.com/office/officeart/2005/8/layout/vList2"/>
    <dgm:cxn modelId="{8879E60B-7668-475B-994A-7306C2FB529B}" type="presOf" srcId="{EEA7C1CC-5966-4A89-9103-CDF9C14D231F}" destId="{A176473B-1B3F-1944-87A5-27D9E463391A}" srcOrd="0" destOrd="3" presId="urn:microsoft.com/office/officeart/2005/8/layout/vList2"/>
    <dgm:cxn modelId="{DB0C8118-AFC6-6E4D-88C4-A29955068B5E}" type="presOf" srcId="{44DC5B99-1C89-4E98-B219-BED626C8BEFA}" destId="{8966FD5A-0B84-4144-898C-DA3B69FA2CA0}" srcOrd="0" destOrd="0" presId="urn:microsoft.com/office/officeart/2005/8/layout/vList2"/>
    <dgm:cxn modelId="{19342422-75F3-F844-8BB2-076611579D63}" type="presOf" srcId="{507FC739-2F66-41F0-8105-E773FF8E1B12}" destId="{32140F4C-D787-1443-A13C-69D04825AF16}" srcOrd="0" destOrd="0" presId="urn:microsoft.com/office/officeart/2005/8/layout/vList2"/>
    <dgm:cxn modelId="{138D2031-9D58-4F59-9FAA-F690627E306E}" srcId="{8A10A918-15DA-4146-929F-0276A18574C3}" destId="{44DC5B99-1C89-4E98-B219-BED626C8BEFA}" srcOrd="2" destOrd="0" parTransId="{6C57D9DC-01E2-481F-856E-781005A9D121}" sibTransId="{8000799D-05E3-4CE6-BFD9-EA475D9FBA19}"/>
    <dgm:cxn modelId="{CAAA4636-2EC5-4600-89E7-93B3BB1710F3}" srcId="{44DC5B99-1C89-4E98-B219-BED626C8BEFA}" destId="{E8729645-E585-44D5-A7CF-D11C7BE64E0C}" srcOrd="2" destOrd="0" parTransId="{DE27BCF1-6B71-4CF3-804F-1FE86BB55D4F}" sibTransId="{B30E5CEC-E22C-4188-B0F1-D6701A4C25ED}"/>
    <dgm:cxn modelId="{A5E88154-7D64-E048-8129-CAA7F8466929}" type="presOf" srcId="{8A10A918-15DA-4146-929F-0276A18574C3}" destId="{71D6C6E7-B3CD-9540-A6C2-C1154410E3B5}" srcOrd="0" destOrd="0" presId="urn:microsoft.com/office/officeart/2005/8/layout/vList2"/>
    <dgm:cxn modelId="{F92C8374-8BA6-42EC-87F4-DD237FB926F3}" srcId="{44DC5B99-1C89-4E98-B219-BED626C8BEFA}" destId="{EEA7C1CC-5966-4A89-9103-CDF9C14D231F}" srcOrd="3" destOrd="0" parTransId="{E4BA04B7-1201-4DAA-9448-53FE2C230615}" sibTransId="{A18ECB40-908B-4086-8232-E898B9FF3222}"/>
    <dgm:cxn modelId="{240C148B-F35C-6343-B045-57D0639CE74B}" type="presOf" srcId="{14EE35DF-7F4C-4802-B197-FD9DD3562CF6}" destId="{A176473B-1B3F-1944-87A5-27D9E463391A}" srcOrd="0" destOrd="1" presId="urn:microsoft.com/office/officeart/2005/8/layout/vList2"/>
    <dgm:cxn modelId="{41D85C97-C601-F645-8328-A5F98FD89813}" type="presOf" srcId="{99419918-D639-494C-873A-D8E478BB1092}" destId="{A176473B-1B3F-1944-87A5-27D9E463391A}" srcOrd="0" destOrd="4" presId="urn:microsoft.com/office/officeart/2005/8/layout/vList2"/>
    <dgm:cxn modelId="{ED4969A0-4086-4DA6-8C2F-B409AFE3C8B3}" srcId="{44DC5B99-1C89-4E98-B219-BED626C8BEFA}" destId="{6E7C9AAF-4A3C-4BC8-896C-5180151FBB04}" srcOrd="0" destOrd="0" parTransId="{6379EE9F-C9F1-42EF-8A97-B811823302DE}" sibTransId="{4F748B60-2A39-44F9-8720-8F0ECC1AE8FE}"/>
    <dgm:cxn modelId="{31E8C1AE-A97C-46C9-BA5D-264B6877F52A}" srcId="{44DC5B99-1C89-4E98-B219-BED626C8BEFA}" destId="{14EE35DF-7F4C-4802-B197-FD9DD3562CF6}" srcOrd="1" destOrd="0" parTransId="{EB1AF37A-9D8B-456A-B6B3-04774D940373}" sibTransId="{5059E56B-622C-4754-B76A-3CB84B50961F}"/>
    <dgm:cxn modelId="{760E4DC5-311F-4EBA-8C30-282831350CE9}" srcId="{44DC5B99-1C89-4E98-B219-BED626C8BEFA}" destId="{99419918-D639-494C-873A-D8E478BB1092}" srcOrd="4" destOrd="0" parTransId="{AE8C9673-D7D4-486B-8CD1-981A85338C08}" sibTransId="{3C6FEEBA-99F0-482A-8069-7729644601EC}"/>
    <dgm:cxn modelId="{CA9C7DCB-23E2-A246-AB75-ED0F48A22ED8}" type="presOf" srcId="{6E7C9AAF-4A3C-4BC8-896C-5180151FBB04}" destId="{A176473B-1B3F-1944-87A5-27D9E463391A}" srcOrd="0" destOrd="0" presId="urn:microsoft.com/office/officeart/2005/8/layout/vList2"/>
    <dgm:cxn modelId="{32ED5AE8-16CB-C240-B616-B411A7567B2F}" type="presOf" srcId="{9EAB5475-DB66-415A-8B57-1A66EFC28AE0}" destId="{D6317550-2069-0646-ADE8-BFB61FFCEC65}" srcOrd="0" destOrd="0" presId="urn:microsoft.com/office/officeart/2005/8/layout/vList2"/>
    <dgm:cxn modelId="{97A03DE9-0E8E-4893-9B0C-0724EA9AD5D0}" srcId="{8A10A918-15DA-4146-929F-0276A18574C3}" destId="{507FC739-2F66-41F0-8105-E773FF8E1B12}" srcOrd="0" destOrd="0" parTransId="{E650E33B-58C0-4152-B0D9-72D0BB1C3BD0}" sibTransId="{ED56F252-A18B-4D37-8EBE-695958A320D9}"/>
    <dgm:cxn modelId="{F41A6AF6-F3AE-42EF-AA6D-E5A98CBF3E19}" srcId="{8A10A918-15DA-4146-929F-0276A18574C3}" destId="{9EAB5475-DB66-415A-8B57-1A66EFC28AE0}" srcOrd="1" destOrd="0" parTransId="{56CE2645-9B83-4714-A63A-65524AC91E3E}" sibTransId="{3B48541C-CA70-4827-93B9-7387001D51F1}"/>
    <dgm:cxn modelId="{1BB66EAF-3D93-8649-B99F-AC6E5D06A4D4}" type="presParOf" srcId="{71D6C6E7-B3CD-9540-A6C2-C1154410E3B5}" destId="{32140F4C-D787-1443-A13C-69D04825AF16}" srcOrd="0" destOrd="0" presId="urn:microsoft.com/office/officeart/2005/8/layout/vList2"/>
    <dgm:cxn modelId="{FCA3B1B1-138E-0E4E-8D92-2148963B450D}" type="presParOf" srcId="{71D6C6E7-B3CD-9540-A6C2-C1154410E3B5}" destId="{F8CB7EB3-25CA-684E-AA48-120E0CE7285D}" srcOrd="1" destOrd="0" presId="urn:microsoft.com/office/officeart/2005/8/layout/vList2"/>
    <dgm:cxn modelId="{96E1700E-F4A4-F642-AECF-6C3AA91727FF}" type="presParOf" srcId="{71D6C6E7-B3CD-9540-A6C2-C1154410E3B5}" destId="{D6317550-2069-0646-ADE8-BFB61FFCEC65}" srcOrd="2" destOrd="0" presId="urn:microsoft.com/office/officeart/2005/8/layout/vList2"/>
    <dgm:cxn modelId="{E48A51F2-3A84-7846-BAE0-F695AC210ECE}" type="presParOf" srcId="{71D6C6E7-B3CD-9540-A6C2-C1154410E3B5}" destId="{15368A88-E35D-E24D-97D3-302F542172CD}" srcOrd="3" destOrd="0" presId="urn:microsoft.com/office/officeart/2005/8/layout/vList2"/>
    <dgm:cxn modelId="{10BD31B9-2E11-4B45-BB0F-04A387632CCE}" type="presParOf" srcId="{71D6C6E7-B3CD-9540-A6C2-C1154410E3B5}" destId="{8966FD5A-0B84-4144-898C-DA3B69FA2CA0}" srcOrd="4" destOrd="0" presId="urn:microsoft.com/office/officeart/2005/8/layout/vList2"/>
    <dgm:cxn modelId="{0C8BC82B-2C7E-9A49-B8BF-844DF4757C60}" type="presParOf" srcId="{71D6C6E7-B3CD-9540-A6C2-C1154410E3B5}" destId="{A176473B-1B3F-1944-87A5-27D9E463391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10A918-15DA-4146-929F-0276A18574C3}" type="doc">
      <dgm:prSet loTypeId="urn:microsoft.com/office/officeart/2005/8/layout/vList2" loCatId="list" qsTypeId="urn:microsoft.com/office/officeart/2005/8/quickstyle/simple1" qsCatId="simple" csTypeId="urn:microsoft.com/office/officeart/2005/8/colors/ColorSchemeForSuggestions" csCatId="other" phldr="1"/>
      <dgm:spPr/>
      <dgm:t>
        <a:bodyPr/>
        <a:lstStyle/>
        <a:p>
          <a:endParaRPr lang="en-US"/>
        </a:p>
      </dgm:t>
    </dgm:pt>
    <dgm:pt modelId="{507FC739-2F66-41F0-8105-E773FF8E1B12}">
      <dgm:prSet/>
      <dgm:spPr/>
      <dgm:t>
        <a:bodyPr/>
        <a:lstStyle/>
        <a:p>
          <a:r>
            <a:rPr lang="en-US" dirty="0"/>
            <a:t>A separate Ejection/DQ Report must be filed for each individual who is to be penalized.</a:t>
          </a:r>
        </a:p>
      </dgm:t>
    </dgm:pt>
    <dgm:pt modelId="{E650E33B-58C0-4152-B0D9-72D0BB1C3BD0}" type="parTrans" cxnId="{97A03DE9-0E8E-4893-9B0C-0724EA9AD5D0}">
      <dgm:prSet/>
      <dgm:spPr/>
      <dgm:t>
        <a:bodyPr/>
        <a:lstStyle/>
        <a:p>
          <a:endParaRPr lang="en-US"/>
        </a:p>
      </dgm:t>
    </dgm:pt>
    <dgm:pt modelId="{ED56F252-A18B-4D37-8EBE-695958A320D9}" type="sibTrans" cxnId="{97A03DE9-0E8E-4893-9B0C-0724EA9AD5D0}">
      <dgm:prSet/>
      <dgm:spPr/>
      <dgm:t>
        <a:bodyPr/>
        <a:lstStyle/>
        <a:p>
          <a:endParaRPr lang="en-US"/>
        </a:p>
      </dgm:t>
    </dgm:pt>
    <dgm:pt modelId="{867FEB0D-7DF6-4E4F-9877-BD90EFE4012C}">
      <dgm:prSet/>
      <dgm:spPr/>
      <dgm:t>
        <a:bodyPr/>
        <a:lstStyle/>
        <a:p>
          <a:r>
            <a:rPr lang="en-US" b="1" dirty="0"/>
            <a:t>Example:  If have a fight, must identify the player/number of EACH school and file individual reports</a:t>
          </a:r>
        </a:p>
      </dgm:t>
    </dgm:pt>
    <dgm:pt modelId="{55ECA075-04E1-9D4A-BF99-14B25DDACA3D}" type="parTrans" cxnId="{89042783-9267-5542-8F78-7B03456DD9D2}">
      <dgm:prSet/>
      <dgm:spPr/>
      <dgm:t>
        <a:bodyPr/>
        <a:lstStyle/>
        <a:p>
          <a:endParaRPr lang="en-US"/>
        </a:p>
      </dgm:t>
    </dgm:pt>
    <dgm:pt modelId="{63215F1B-9AEB-D64D-B590-9F6130709EE4}" type="sibTrans" cxnId="{89042783-9267-5542-8F78-7B03456DD9D2}">
      <dgm:prSet/>
      <dgm:spPr/>
      <dgm:t>
        <a:bodyPr/>
        <a:lstStyle/>
        <a:p>
          <a:endParaRPr lang="en-US"/>
        </a:p>
      </dgm:t>
    </dgm:pt>
    <dgm:pt modelId="{F76A84FD-0AFC-084A-82EE-CCECE357CBF2}">
      <dgm:prSet/>
      <dgm:spPr/>
      <dgm:t>
        <a:bodyPr/>
        <a:lstStyle/>
        <a:p>
          <a:r>
            <a:rPr lang="en-US" b="1" dirty="0"/>
            <a:t>Example:  If have multiple players on a team ejected, must file separate reports for each individual</a:t>
          </a:r>
        </a:p>
      </dgm:t>
    </dgm:pt>
    <dgm:pt modelId="{80F571AE-51BB-E946-BBFA-2D5E4AD7340A}" type="parTrans" cxnId="{A57DC3A4-9C95-CC40-8914-34FC1738EDCF}">
      <dgm:prSet/>
      <dgm:spPr/>
      <dgm:t>
        <a:bodyPr/>
        <a:lstStyle/>
        <a:p>
          <a:endParaRPr lang="en-US"/>
        </a:p>
      </dgm:t>
    </dgm:pt>
    <dgm:pt modelId="{370A0389-5F91-444A-AE38-DF284823C58B}" type="sibTrans" cxnId="{A57DC3A4-9C95-CC40-8914-34FC1738EDCF}">
      <dgm:prSet/>
      <dgm:spPr/>
      <dgm:t>
        <a:bodyPr/>
        <a:lstStyle/>
        <a:p>
          <a:endParaRPr lang="en-US"/>
        </a:p>
      </dgm:t>
    </dgm:pt>
    <dgm:pt modelId="{66657817-460B-954C-AF0B-0025A6BA6493}">
      <dgm:prSet/>
      <dgm:spPr/>
      <dgm:t>
        <a:bodyPr/>
        <a:lstStyle/>
        <a:p>
          <a:r>
            <a:rPr lang="en-US"/>
            <a:t>Do not list multiple players/#’s on the same Ejection Report</a:t>
          </a:r>
        </a:p>
      </dgm:t>
    </dgm:pt>
    <dgm:pt modelId="{8DF005AC-5D03-5A4E-9276-C8FE429F6166}" type="parTrans" cxnId="{32AB89F0-209D-D04B-99E2-AC95DE7839E6}">
      <dgm:prSet/>
      <dgm:spPr/>
      <dgm:t>
        <a:bodyPr/>
        <a:lstStyle/>
        <a:p>
          <a:endParaRPr lang="en-US"/>
        </a:p>
      </dgm:t>
    </dgm:pt>
    <dgm:pt modelId="{81775397-448B-2546-ABFC-6EAF36BC18AA}" type="sibTrans" cxnId="{32AB89F0-209D-D04B-99E2-AC95DE7839E6}">
      <dgm:prSet/>
      <dgm:spPr/>
      <dgm:t>
        <a:bodyPr/>
        <a:lstStyle/>
        <a:p>
          <a:endParaRPr lang="en-US"/>
        </a:p>
      </dgm:t>
    </dgm:pt>
    <dgm:pt modelId="{FED5B46D-E6AE-FD4E-BCBF-B3A138B63CC5}">
      <dgm:prSet/>
      <dgm:spPr/>
      <dgm:t>
        <a:bodyPr/>
        <a:lstStyle/>
        <a:p>
          <a:r>
            <a:rPr lang="en-US" b="1" dirty="0"/>
            <a:t>For an ejection, click on the actual ejection criteria listed on the Ejection Report Form</a:t>
          </a:r>
        </a:p>
      </dgm:t>
    </dgm:pt>
    <dgm:pt modelId="{9819CE27-BC72-004A-A0FC-4E41E58921AB}" type="parTrans" cxnId="{D0FDCFB3-4B4D-8848-8BA7-79A1C72DCFB9}">
      <dgm:prSet/>
      <dgm:spPr/>
      <dgm:t>
        <a:bodyPr/>
        <a:lstStyle/>
        <a:p>
          <a:endParaRPr lang="en-US"/>
        </a:p>
      </dgm:t>
    </dgm:pt>
    <dgm:pt modelId="{C11D0D5B-913D-DA47-B08B-D7DC57839D86}" type="sibTrans" cxnId="{D0FDCFB3-4B4D-8848-8BA7-79A1C72DCFB9}">
      <dgm:prSet/>
      <dgm:spPr/>
      <dgm:t>
        <a:bodyPr/>
        <a:lstStyle/>
        <a:p>
          <a:endParaRPr lang="en-US"/>
        </a:p>
      </dgm:t>
    </dgm:pt>
    <dgm:pt modelId="{7808BADF-71FC-F94A-907A-7492D75D2D5A}">
      <dgm:prSet/>
      <dgm:spPr/>
      <dgm:t>
        <a:bodyPr/>
        <a:lstStyle/>
        <a:p>
          <a:r>
            <a:rPr lang="en-US" dirty="0"/>
            <a:t>Comment box available to detail/describe the situation</a:t>
          </a:r>
        </a:p>
      </dgm:t>
    </dgm:pt>
    <dgm:pt modelId="{419DDE96-DE55-2F48-A08D-156BFE735345}" type="parTrans" cxnId="{383FB55D-A69C-DF48-A046-1234D9CBFF83}">
      <dgm:prSet/>
      <dgm:spPr/>
      <dgm:t>
        <a:bodyPr/>
        <a:lstStyle/>
        <a:p>
          <a:endParaRPr lang="en-US"/>
        </a:p>
      </dgm:t>
    </dgm:pt>
    <dgm:pt modelId="{6CB855B1-D0D7-DD4B-8E93-3581B2CA2183}" type="sibTrans" cxnId="{383FB55D-A69C-DF48-A046-1234D9CBFF83}">
      <dgm:prSet/>
      <dgm:spPr/>
      <dgm:t>
        <a:bodyPr/>
        <a:lstStyle/>
        <a:p>
          <a:endParaRPr lang="en-US"/>
        </a:p>
      </dgm:t>
    </dgm:pt>
    <dgm:pt modelId="{E90442E7-78D7-1B4D-BDEC-A0C7B478B8EE}">
      <dgm:prSet/>
      <dgm:spPr/>
      <dgm:t>
        <a:bodyPr/>
        <a:lstStyle/>
        <a:p>
          <a:r>
            <a:rPr lang="en-US" dirty="0"/>
            <a:t>Please use proper grammar and professionalism when filing in this information</a:t>
          </a:r>
        </a:p>
      </dgm:t>
    </dgm:pt>
    <dgm:pt modelId="{7289913E-0FC5-1F4D-91A4-62BE6AA4C52B}" type="parTrans" cxnId="{0971F44D-A133-534B-8D21-1DFA75A1DA2E}">
      <dgm:prSet/>
      <dgm:spPr/>
      <dgm:t>
        <a:bodyPr/>
        <a:lstStyle/>
        <a:p>
          <a:endParaRPr lang="en-US"/>
        </a:p>
      </dgm:t>
    </dgm:pt>
    <dgm:pt modelId="{EAC3E193-87E0-D246-AB09-45EBA39E7ABA}" type="sibTrans" cxnId="{0971F44D-A133-534B-8D21-1DFA75A1DA2E}">
      <dgm:prSet/>
      <dgm:spPr/>
      <dgm:t>
        <a:bodyPr/>
        <a:lstStyle/>
        <a:p>
          <a:endParaRPr lang="en-US"/>
        </a:p>
      </dgm:t>
    </dgm:pt>
    <dgm:pt modelId="{B0578053-316D-EA45-80A2-9ED4BD9B720E}" type="pres">
      <dgm:prSet presAssocID="{8A10A918-15DA-4146-929F-0276A18574C3}" presName="linear" presStyleCnt="0">
        <dgm:presLayoutVars>
          <dgm:animLvl val="lvl"/>
          <dgm:resizeHandles val="exact"/>
        </dgm:presLayoutVars>
      </dgm:prSet>
      <dgm:spPr/>
    </dgm:pt>
    <dgm:pt modelId="{339DE22B-BFD6-6C47-AB04-DEA470535360}" type="pres">
      <dgm:prSet presAssocID="{507FC739-2F66-41F0-8105-E773FF8E1B12}" presName="parentText" presStyleLbl="node1" presStyleIdx="0" presStyleCnt="1">
        <dgm:presLayoutVars>
          <dgm:chMax val="0"/>
          <dgm:bulletEnabled val="1"/>
        </dgm:presLayoutVars>
      </dgm:prSet>
      <dgm:spPr/>
    </dgm:pt>
    <dgm:pt modelId="{DBA4E701-D1B9-614F-8281-E4157821970D}" type="pres">
      <dgm:prSet presAssocID="{507FC739-2F66-41F0-8105-E773FF8E1B12}" presName="childText" presStyleLbl="revTx" presStyleIdx="0" presStyleCnt="1" custScaleY="110915">
        <dgm:presLayoutVars>
          <dgm:bulletEnabled val="1"/>
        </dgm:presLayoutVars>
      </dgm:prSet>
      <dgm:spPr/>
    </dgm:pt>
  </dgm:ptLst>
  <dgm:cxnLst>
    <dgm:cxn modelId="{B9CF864D-B742-504C-BB6D-7036B3F9D475}" type="presOf" srcId="{F76A84FD-0AFC-084A-82EE-CCECE357CBF2}" destId="{DBA4E701-D1B9-614F-8281-E4157821970D}" srcOrd="0" destOrd="1" presId="urn:microsoft.com/office/officeart/2005/8/layout/vList2"/>
    <dgm:cxn modelId="{0971F44D-A133-534B-8D21-1DFA75A1DA2E}" srcId="{FED5B46D-E6AE-FD4E-BCBF-B3A138B63CC5}" destId="{E90442E7-78D7-1B4D-BDEC-A0C7B478B8EE}" srcOrd="1" destOrd="0" parTransId="{7289913E-0FC5-1F4D-91A4-62BE6AA4C52B}" sibTransId="{EAC3E193-87E0-D246-AB09-45EBA39E7ABA}"/>
    <dgm:cxn modelId="{383FB55D-A69C-DF48-A046-1234D9CBFF83}" srcId="{FED5B46D-E6AE-FD4E-BCBF-B3A138B63CC5}" destId="{7808BADF-71FC-F94A-907A-7492D75D2D5A}" srcOrd="0" destOrd="0" parTransId="{419DDE96-DE55-2F48-A08D-156BFE735345}" sibTransId="{6CB855B1-D0D7-DD4B-8E93-3581B2CA2183}"/>
    <dgm:cxn modelId="{5BA47C62-19AB-9441-934F-FF617302DDD2}" type="presOf" srcId="{66657817-460B-954C-AF0B-0025A6BA6493}" destId="{DBA4E701-D1B9-614F-8281-E4157821970D}" srcOrd="0" destOrd="2" presId="urn:microsoft.com/office/officeart/2005/8/layout/vList2"/>
    <dgm:cxn modelId="{8A290663-6548-A042-83B7-3EE25239D40E}" type="presOf" srcId="{E90442E7-78D7-1B4D-BDEC-A0C7B478B8EE}" destId="{DBA4E701-D1B9-614F-8281-E4157821970D}" srcOrd="0" destOrd="5" presId="urn:microsoft.com/office/officeart/2005/8/layout/vList2"/>
    <dgm:cxn modelId="{A6F7186C-C39E-FA45-BCC5-C0563C2CE5BF}" type="presOf" srcId="{507FC739-2F66-41F0-8105-E773FF8E1B12}" destId="{339DE22B-BFD6-6C47-AB04-DEA470535360}" srcOrd="0" destOrd="0" presId="urn:microsoft.com/office/officeart/2005/8/layout/vList2"/>
    <dgm:cxn modelId="{89042783-9267-5542-8F78-7B03456DD9D2}" srcId="{507FC739-2F66-41F0-8105-E773FF8E1B12}" destId="{867FEB0D-7DF6-4E4F-9877-BD90EFE4012C}" srcOrd="0" destOrd="0" parTransId="{55ECA075-04E1-9D4A-BF99-14B25DDACA3D}" sibTransId="{63215F1B-9AEB-D64D-B590-9F6130709EE4}"/>
    <dgm:cxn modelId="{31DABD88-C803-B240-A77F-099BCC4FEEE6}" type="presOf" srcId="{867FEB0D-7DF6-4E4F-9877-BD90EFE4012C}" destId="{DBA4E701-D1B9-614F-8281-E4157821970D}" srcOrd="0" destOrd="0" presId="urn:microsoft.com/office/officeart/2005/8/layout/vList2"/>
    <dgm:cxn modelId="{4C128389-F31D-2044-8BA5-56597C27CDCF}" type="presOf" srcId="{FED5B46D-E6AE-FD4E-BCBF-B3A138B63CC5}" destId="{DBA4E701-D1B9-614F-8281-E4157821970D}" srcOrd="0" destOrd="3" presId="urn:microsoft.com/office/officeart/2005/8/layout/vList2"/>
    <dgm:cxn modelId="{A57DC3A4-9C95-CC40-8914-34FC1738EDCF}" srcId="{507FC739-2F66-41F0-8105-E773FF8E1B12}" destId="{F76A84FD-0AFC-084A-82EE-CCECE357CBF2}" srcOrd="1" destOrd="0" parTransId="{80F571AE-51BB-E946-BBFA-2D5E4AD7340A}" sibTransId="{370A0389-5F91-444A-AE38-DF284823C58B}"/>
    <dgm:cxn modelId="{D0FDCFB3-4B4D-8848-8BA7-79A1C72DCFB9}" srcId="{507FC739-2F66-41F0-8105-E773FF8E1B12}" destId="{FED5B46D-E6AE-FD4E-BCBF-B3A138B63CC5}" srcOrd="2" destOrd="0" parTransId="{9819CE27-BC72-004A-A0FC-4E41E58921AB}" sibTransId="{C11D0D5B-913D-DA47-B08B-D7DC57839D86}"/>
    <dgm:cxn modelId="{243CBBBF-8160-4948-9FA7-88312CD3B00B}" type="presOf" srcId="{8A10A918-15DA-4146-929F-0276A18574C3}" destId="{B0578053-316D-EA45-80A2-9ED4BD9B720E}" srcOrd="0" destOrd="0" presId="urn:microsoft.com/office/officeart/2005/8/layout/vList2"/>
    <dgm:cxn modelId="{578BF1DF-E00C-6B41-AE40-877DA72A1260}" type="presOf" srcId="{7808BADF-71FC-F94A-907A-7492D75D2D5A}" destId="{DBA4E701-D1B9-614F-8281-E4157821970D}" srcOrd="0" destOrd="4" presId="urn:microsoft.com/office/officeart/2005/8/layout/vList2"/>
    <dgm:cxn modelId="{97A03DE9-0E8E-4893-9B0C-0724EA9AD5D0}" srcId="{8A10A918-15DA-4146-929F-0276A18574C3}" destId="{507FC739-2F66-41F0-8105-E773FF8E1B12}" srcOrd="0" destOrd="0" parTransId="{E650E33B-58C0-4152-B0D9-72D0BB1C3BD0}" sibTransId="{ED56F252-A18B-4D37-8EBE-695958A320D9}"/>
    <dgm:cxn modelId="{32AB89F0-209D-D04B-99E2-AC95DE7839E6}" srcId="{F76A84FD-0AFC-084A-82EE-CCECE357CBF2}" destId="{66657817-460B-954C-AF0B-0025A6BA6493}" srcOrd="0" destOrd="0" parTransId="{8DF005AC-5D03-5A4E-9276-C8FE429F6166}" sibTransId="{81775397-448B-2546-ABFC-6EAF36BC18AA}"/>
    <dgm:cxn modelId="{7AFF3F13-11F7-7745-8205-DD3F97EC310C}" type="presParOf" srcId="{B0578053-316D-EA45-80A2-9ED4BD9B720E}" destId="{339DE22B-BFD6-6C47-AB04-DEA470535360}" srcOrd="0" destOrd="0" presId="urn:microsoft.com/office/officeart/2005/8/layout/vList2"/>
    <dgm:cxn modelId="{890F5625-B814-824D-BEAA-29F52C2F7AFB}" type="presParOf" srcId="{B0578053-316D-EA45-80A2-9ED4BD9B720E}" destId="{DBA4E701-D1B9-614F-8281-E4157821970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ED4320-9CE5-4142-B876-5BC3CBE66672}" type="doc">
      <dgm:prSet loTypeId="urn:microsoft.com/office/officeart/2005/8/layout/matrix2" loCatId="matrix" qsTypeId="urn:microsoft.com/office/officeart/2005/8/quickstyle/simple4" qsCatId="simple" csTypeId="urn:microsoft.com/office/officeart/2005/8/colors/colorful2" csCatId="colorful" phldr="1"/>
      <dgm:spPr/>
      <dgm:t>
        <a:bodyPr/>
        <a:lstStyle/>
        <a:p>
          <a:endParaRPr lang="en-US"/>
        </a:p>
      </dgm:t>
    </dgm:pt>
    <dgm:pt modelId="{EDAE05B1-929F-48C2-A18D-AC00E9690D7B}">
      <dgm:prSet/>
      <dgm:spPr/>
      <dgm:t>
        <a:bodyPr/>
        <a:lstStyle/>
        <a:p>
          <a:pPr algn="l"/>
          <a:r>
            <a:rPr lang="en-US" b="1" dirty="0"/>
            <a:t>August 2000</a:t>
          </a:r>
          <a:r>
            <a:rPr lang="en-US" dirty="0"/>
            <a:t>: Current system built and maintained by local technology vendor</a:t>
          </a:r>
        </a:p>
      </dgm:t>
    </dgm:pt>
    <dgm:pt modelId="{950F0A9C-901B-4C36-9216-D84BBCB311EF}" type="parTrans" cxnId="{D55D4337-9853-463D-A637-E87DD5F3E3E0}">
      <dgm:prSet/>
      <dgm:spPr/>
      <dgm:t>
        <a:bodyPr/>
        <a:lstStyle/>
        <a:p>
          <a:endParaRPr lang="en-US"/>
        </a:p>
      </dgm:t>
    </dgm:pt>
    <dgm:pt modelId="{50D6BCAB-E17B-4103-85AF-FA5A81D4C4AC}" type="sibTrans" cxnId="{D55D4337-9853-463D-A637-E87DD5F3E3E0}">
      <dgm:prSet/>
      <dgm:spPr/>
      <dgm:t>
        <a:bodyPr/>
        <a:lstStyle/>
        <a:p>
          <a:endParaRPr lang="en-US"/>
        </a:p>
      </dgm:t>
    </dgm:pt>
    <dgm:pt modelId="{ED23432D-75C0-4B5F-9167-62A607D3F0B4}">
      <dgm:prSet/>
      <dgm:spPr/>
      <dgm:t>
        <a:bodyPr/>
        <a:lstStyle/>
        <a:p>
          <a:pPr algn="l"/>
          <a:r>
            <a:rPr lang="en-US" b="1" dirty="0"/>
            <a:t>April 2015:</a:t>
          </a:r>
          <a:br>
            <a:rPr lang="en-US" dirty="0"/>
          </a:br>
          <a:r>
            <a:rPr lang="en-US" dirty="0"/>
            <a:t>Inhouse systems administrator hired</a:t>
          </a:r>
        </a:p>
      </dgm:t>
    </dgm:pt>
    <dgm:pt modelId="{D2DB63EC-9E54-479F-A767-CD925F619BA3}" type="parTrans" cxnId="{14812EDE-DBDA-4938-AABA-DE627DD42A97}">
      <dgm:prSet/>
      <dgm:spPr/>
      <dgm:t>
        <a:bodyPr/>
        <a:lstStyle/>
        <a:p>
          <a:endParaRPr lang="en-US"/>
        </a:p>
      </dgm:t>
    </dgm:pt>
    <dgm:pt modelId="{E1EA82DA-9B77-4A2C-B04F-AA14CDE491E1}" type="sibTrans" cxnId="{14812EDE-DBDA-4938-AABA-DE627DD42A97}">
      <dgm:prSet/>
      <dgm:spPr/>
      <dgm:t>
        <a:bodyPr/>
        <a:lstStyle/>
        <a:p>
          <a:endParaRPr lang="en-US"/>
        </a:p>
      </dgm:t>
    </dgm:pt>
    <dgm:pt modelId="{83973105-AD73-4972-A6E1-670EC9454645}">
      <dgm:prSet/>
      <dgm:spPr/>
      <dgm:t>
        <a:bodyPr/>
        <a:lstStyle/>
        <a:p>
          <a:pPr algn="l"/>
          <a:r>
            <a:rPr lang="en-US" b="1" dirty="0"/>
            <a:t>July 2018:</a:t>
          </a:r>
          <a:br>
            <a:rPr lang="en-US" dirty="0"/>
          </a:br>
          <a:r>
            <a:rPr lang="en-US" dirty="0"/>
            <a:t>Convert all NCHSAA database needs to Home Campus</a:t>
          </a:r>
        </a:p>
      </dgm:t>
    </dgm:pt>
    <dgm:pt modelId="{074449E9-6C38-40F5-B5EA-E4519F67B3E3}" type="parTrans" cxnId="{5E4D8F0D-D576-43E0-BCC5-89685330E869}">
      <dgm:prSet/>
      <dgm:spPr/>
      <dgm:t>
        <a:bodyPr/>
        <a:lstStyle/>
        <a:p>
          <a:endParaRPr lang="en-US"/>
        </a:p>
      </dgm:t>
    </dgm:pt>
    <dgm:pt modelId="{A382F5FD-B08D-4288-9783-5F35254CC7D7}" type="sibTrans" cxnId="{5E4D8F0D-D576-43E0-BCC5-89685330E869}">
      <dgm:prSet/>
      <dgm:spPr/>
      <dgm:t>
        <a:bodyPr/>
        <a:lstStyle/>
        <a:p>
          <a:endParaRPr lang="en-US"/>
        </a:p>
      </dgm:t>
    </dgm:pt>
    <dgm:pt modelId="{CCB7B3B6-7B67-4429-BFA3-97276B9A7C35}">
      <dgm:prSet/>
      <dgm:spPr/>
      <dgm:t>
        <a:bodyPr/>
        <a:lstStyle/>
        <a:p>
          <a:r>
            <a:rPr lang="en-US" dirty="0"/>
            <a:t>Current system is functional but:</a:t>
          </a:r>
        </a:p>
      </dgm:t>
    </dgm:pt>
    <dgm:pt modelId="{39D133DE-900E-4CE8-ABBA-83CDC3D3601A}" type="parTrans" cxnId="{0B92AC22-CA6E-49FC-8579-BEE02017F513}">
      <dgm:prSet/>
      <dgm:spPr/>
      <dgm:t>
        <a:bodyPr/>
        <a:lstStyle/>
        <a:p>
          <a:endParaRPr lang="en-US"/>
        </a:p>
      </dgm:t>
    </dgm:pt>
    <dgm:pt modelId="{AAAC989B-5F53-4F3E-8019-1625A3FD673E}" type="sibTrans" cxnId="{0B92AC22-CA6E-49FC-8579-BEE02017F513}">
      <dgm:prSet/>
      <dgm:spPr/>
      <dgm:t>
        <a:bodyPr/>
        <a:lstStyle/>
        <a:p>
          <a:endParaRPr lang="en-US"/>
        </a:p>
      </dgm:t>
    </dgm:pt>
    <dgm:pt modelId="{9768FBBB-4898-48AD-9796-DDFBC2DB4C8D}">
      <dgm:prSet/>
      <dgm:spPr/>
      <dgm:t>
        <a:bodyPr/>
        <a:lstStyle/>
        <a:p>
          <a:r>
            <a:rPr lang="en-US" dirty="0"/>
            <a:t>Lacks centralization</a:t>
          </a:r>
        </a:p>
      </dgm:t>
    </dgm:pt>
    <dgm:pt modelId="{539C1B68-E77C-4001-B4F1-CA99644B3A30}" type="parTrans" cxnId="{695E11D5-08FF-4BF1-AAB3-52C8811175D2}">
      <dgm:prSet/>
      <dgm:spPr/>
      <dgm:t>
        <a:bodyPr/>
        <a:lstStyle/>
        <a:p>
          <a:endParaRPr lang="en-US"/>
        </a:p>
      </dgm:t>
    </dgm:pt>
    <dgm:pt modelId="{11C95A1B-F280-48F8-9B72-243EC8CCF751}" type="sibTrans" cxnId="{695E11D5-08FF-4BF1-AAB3-52C8811175D2}">
      <dgm:prSet/>
      <dgm:spPr/>
      <dgm:t>
        <a:bodyPr/>
        <a:lstStyle/>
        <a:p>
          <a:endParaRPr lang="en-US"/>
        </a:p>
      </dgm:t>
    </dgm:pt>
    <dgm:pt modelId="{43DBE887-A771-4C3C-BD22-A8A1FF9B90B4}">
      <dgm:prSet/>
      <dgm:spPr/>
      <dgm:t>
        <a:bodyPr/>
        <a:lstStyle/>
        <a:p>
          <a:r>
            <a:rPr lang="en-US" dirty="0"/>
            <a:t>Ability to grow or add new functions</a:t>
          </a:r>
        </a:p>
      </dgm:t>
    </dgm:pt>
    <dgm:pt modelId="{6A0F0945-5069-4D42-98AA-FCB678B16262}" type="parTrans" cxnId="{616A9F48-3B93-42CE-B967-7DEDF98C9B47}">
      <dgm:prSet/>
      <dgm:spPr/>
      <dgm:t>
        <a:bodyPr/>
        <a:lstStyle/>
        <a:p>
          <a:endParaRPr lang="en-US"/>
        </a:p>
      </dgm:t>
    </dgm:pt>
    <dgm:pt modelId="{86041300-3CD2-4239-8B9C-5AA287BB32D8}" type="sibTrans" cxnId="{616A9F48-3B93-42CE-B967-7DEDF98C9B47}">
      <dgm:prSet/>
      <dgm:spPr/>
      <dgm:t>
        <a:bodyPr/>
        <a:lstStyle/>
        <a:p>
          <a:endParaRPr lang="en-US"/>
        </a:p>
      </dgm:t>
    </dgm:pt>
    <dgm:pt modelId="{7115E5C7-C849-45DE-958C-8DC94AAD4451}">
      <dgm:prSet/>
      <dgm:spPr/>
      <dgm:t>
        <a:bodyPr/>
        <a:lstStyle/>
        <a:p>
          <a:r>
            <a:rPr lang="en-US" dirty="0"/>
            <a:t>Intermittent access issues based on user’s platform</a:t>
          </a:r>
        </a:p>
      </dgm:t>
    </dgm:pt>
    <dgm:pt modelId="{C8772B5B-B043-4701-A848-FF1DE6D5CC5D}" type="parTrans" cxnId="{9B96BB55-16FF-44DB-BADF-46E585768DAF}">
      <dgm:prSet/>
      <dgm:spPr/>
      <dgm:t>
        <a:bodyPr/>
        <a:lstStyle/>
        <a:p>
          <a:endParaRPr lang="en-US"/>
        </a:p>
      </dgm:t>
    </dgm:pt>
    <dgm:pt modelId="{E37CBAA1-B77A-4D5A-B336-292CED46217D}" type="sibTrans" cxnId="{9B96BB55-16FF-44DB-BADF-46E585768DAF}">
      <dgm:prSet/>
      <dgm:spPr/>
      <dgm:t>
        <a:bodyPr/>
        <a:lstStyle/>
        <a:p>
          <a:endParaRPr lang="en-US"/>
        </a:p>
      </dgm:t>
    </dgm:pt>
    <dgm:pt modelId="{F66B0440-BB46-6344-A1C4-7B2AB88DE579}" type="pres">
      <dgm:prSet presAssocID="{83ED4320-9CE5-4142-B876-5BC3CBE66672}" presName="matrix" presStyleCnt="0">
        <dgm:presLayoutVars>
          <dgm:chMax val="1"/>
          <dgm:dir/>
          <dgm:resizeHandles val="exact"/>
        </dgm:presLayoutVars>
      </dgm:prSet>
      <dgm:spPr/>
    </dgm:pt>
    <dgm:pt modelId="{717C715E-5E72-3E4E-96FC-E2AD91080D64}" type="pres">
      <dgm:prSet presAssocID="{83ED4320-9CE5-4142-B876-5BC3CBE66672}" presName="axisShape" presStyleLbl="bgShp" presStyleIdx="0" presStyleCnt="1"/>
      <dgm:spPr/>
    </dgm:pt>
    <dgm:pt modelId="{9401A162-3B0B-4D46-B22B-8AF0E4F85A43}" type="pres">
      <dgm:prSet presAssocID="{83ED4320-9CE5-4142-B876-5BC3CBE66672}" presName="rect1" presStyleLbl="node1" presStyleIdx="0" presStyleCnt="4" custScaleX="121273" custLinFactNeighborX="-21511" custLinFactNeighborY="-387">
        <dgm:presLayoutVars>
          <dgm:chMax val="0"/>
          <dgm:chPref val="0"/>
          <dgm:bulletEnabled val="1"/>
        </dgm:presLayoutVars>
      </dgm:prSet>
      <dgm:spPr/>
    </dgm:pt>
    <dgm:pt modelId="{7BF49A54-A4BE-F541-99A5-C9148DAA3850}" type="pres">
      <dgm:prSet presAssocID="{83ED4320-9CE5-4142-B876-5BC3CBE66672}" presName="rect2" presStyleLbl="node1" presStyleIdx="1" presStyleCnt="4" custScaleX="115555" custLinFactNeighborX="19012" custLinFactNeighborY="-1317">
        <dgm:presLayoutVars>
          <dgm:chMax val="0"/>
          <dgm:chPref val="0"/>
          <dgm:bulletEnabled val="1"/>
        </dgm:presLayoutVars>
      </dgm:prSet>
      <dgm:spPr/>
    </dgm:pt>
    <dgm:pt modelId="{E86E6E3D-2D62-7B46-9A05-8CAED80B9EF5}" type="pres">
      <dgm:prSet presAssocID="{83ED4320-9CE5-4142-B876-5BC3CBE66672}" presName="rect3" presStyleLbl="node1" presStyleIdx="2" presStyleCnt="4" custScaleX="134963" custLinFactNeighborX="-18007" custLinFactNeighborY="1102">
        <dgm:presLayoutVars>
          <dgm:chMax val="0"/>
          <dgm:chPref val="0"/>
          <dgm:bulletEnabled val="1"/>
        </dgm:presLayoutVars>
      </dgm:prSet>
      <dgm:spPr/>
    </dgm:pt>
    <dgm:pt modelId="{A4DB72F0-0490-644C-B4C0-6F087BDC4F09}" type="pres">
      <dgm:prSet presAssocID="{83ED4320-9CE5-4142-B876-5BC3CBE66672}" presName="rect4" presStyleLbl="node1" presStyleIdx="3" presStyleCnt="4" custScaleX="141024" custLinFactNeighborX="17291" custLinFactNeighborY="1102">
        <dgm:presLayoutVars>
          <dgm:chMax val="0"/>
          <dgm:chPref val="0"/>
          <dgm:bulletEnabled val="1"/>
        </dgm:presLayoutVars>
      </dgm:prSet>
      <dgm:spPr/>
    </dgm:pt>
  </dgm:ptLst>
  <dgm:cxnLst>
    <dgm:cxn modelId="{5E4D8F0D-D576-43E0-BCC5-89685330E869}" srcId="{83ED4320-9CE5-4142-B876-5BC3CBE66672}" destId="{83973105-AD73-4972-A6E1-670EC9454645}" srcOrd="2" destOrd="0" parTransId="{074449E9-6C38-40F5-B5EA-E4519F67B3E3}" sibTransId="{A382F5FD-B08D-4288-9783-5F35254CC7D7}"/>
    <dgm:cxn modelId="{0B92AC22-CA6E-49FC-8579-BEE02017F513}" srcId="{83ED4320-9CE5-4142-B876-5BC3CBE66672}" destId="{CCB7B3B6-7B67-4429-BFA3-97276B9A7C35}" srcOrd="3" destOrd="0" parTransId="{39D133DE-900E-4CE8-ABBA-83CDC3D3601A}" sibTransId="{AAAC989B-5F53-4F3E-8019-1625A3FD673E}"/>
    <dgm:cxn modelId="{31CF242D-D74E-AE46-B9B5-B58BBFB4C8F2}" type="presOf" srcId="{7115E5C7-C849-45DE-958C-8DC94AAD4451}" destId="{A4DB72F0-0490-644C-B4C0-6F087BDC4F09}" srcOrd="0" destOrd="3" presId="urn:microsoft.com/office/officeart/2005/8/layout/matrix2"/>
    <dgm:cxn modelId="{51FE712F-92AA-1F4C-8366-51580EAB8E89}" type="presOf" srcId="{ED23432D-75C0-4B5F-9167-62A607D3F0B4}" destId="{7BF49A54-A4BE-F541-99A5-C9148DAA3850}" srcOrd="0" destOrd="0" presId="urn:microsoft.com/office/officeart/2005/8/layout/matrix2"/>
    <dgm:cxn modelId="{D55D4337-9853-463D-A637-E87DD5F3E3E0}" srcId="{83ED4320-9CE5-4142-B876-5BC3CBE66672}" destId="{EDAE05B1-929F-48C2-A18D-AC00E9690D7B}" srcOrd="0" destOrd="0" parTransId="{950F0A9C-901B-4C36-9216-D84BBCB311EF}" sibTransId="{50D6BCAB-E17B-4103-85AF-FA5A81D4C4AC}"/>
    <dgm:cxn modelId="{4A49E63A-B180-414D-941B-94743A6BB0EB}" type="presOf" srcId="{CCB7B3B6-7B67-4429-BFA3-97276B9A7C35}" destId="{A4DB72F0-0490-644C-B4C0-6F087BDC4F09}" srcOrd="0" destOrd="0" presId="urn:microsoft.com/office/officeart/2005/8/layout/matrix2"/>
    <dgm:cxn modelId="{616A9F48-3B93-42CE-B967-7DEDF98C9B47}" srcId="{CCB7B3B6-7B67-4429-BFA3-97276B9A7C35}" destId="{43DBE887-A771-4C3C-BD22-A8A1FF9B90B4}" srcOrd="1" destOrd="0" parTransId="{6A0F0945-5069-4D42-98AA-FCB678B16262}" sibTransId="{86041300-3CD2-4239-8B9C-5AA287BB32D8}"/>
    <dgm:cxn modelId="{9B96BB55-16FF-44DB-BADF-46E585768DAF}" srcId="{CCB7B3B6-7B67-4429-BFA3-97276B9A7C35}" destId="{7115E5C7-C849-45DE-958C-8DC94AAD4451}" srcOrd="2" destOrd="0" parTransId="{C8772B5B-B043-4701-A848-FF1DE6D5CC5D}" sibTransId="{E37CBAA1-B77A-4D5A-B336-292CED46217D}"/>
    <dgm:cxn modelId="{B427F394-53DE-6C42-BEF2-94A2903FA2F9}" type="presOf" srcId="{83973105-AD73-4972-A6E1-670EC9454645}" destId="{E86E6E3D-2D62-7B46-9A05-8CAED80B9EF5}" srcOrd="0" destOrd="0" presId="urn:microsoft.com/office/officeart/2005/8/layout/matrix2"/>
    <dgm:cxn modelId="{D3176EA9-2DF3-A94C-AC45-02FC63DC01E6}" type="presOf" srcId="{83ED4320-9CE5-4142-B876-5BC3CBE66672}" destId="{F66B0440-BB46-6344-A1C4-7B2AB88DE579}" srcOrd="0" destOrd="0" presId="urn:microsoft.com/office/officeart/2005/8/layout/matrix2"/>
    <dgm:cxn modelId="{E184AFAF-ED3E-1241-8914-E151C8BA39C7}" type="presOf" srcId="{9768FBBB-4898-48AD-9796-DDFBC2DB4C8D}" destId="{A4DB72F0-0490-644C-B4C0-6F087BDC4F09}" srcOrd="0" destOrd="1" presId="urn:microsoft.com/office/officeart/2005/8/layout/matrix2"/>
    <dgm:cxn modelId="{317D5EB8-EBE9-CC42-A9AC-C84F0114E367}" type="presOf" srcId="{EDAE05B1-929F-48C2-A18D-AC00E9690D7B}" destId="{9401A162-3B0B-4D46-B22B-8AF0E4F85A43}" srcOrd="0" destOrd="0" presId="urn:microsoft.com/office/officeart/2005/8/layout/matrix2"/>
    <dgm:cxn modelId="{701C5FC6-C604-204E-8A3A-6CACB3A0F169}" type="presOf" srcId="{43DBE887-A771-4C3C-BD22-A8A1FF9B90B4}" destId="{A4DB72F0-0490-644C-B4C0-6F087BDC4F09}" srcOrd="0" destOrd="2" presId="urn:microsoft.com/office/officeart/2005/8/layout/matrix2"/>
    <dgm:cxn modelId="{695E11D5-08FF-4BF1-AAB3-52C8811175D2}" srcId="{CCB7B3B6-7B67-4429-BFA3-97276B9A7C35}" destId="{9768FBBB-4898-48AD-9796-DDFBC2DB4C8D}" srcOrd="0" destOrd="0" parTransId="{539C1B68-E77C-4001-B4F1-CA99644B3A30}" sibTransId="{11C95A1B-F280-48F8-9B72-243EC8CCF751}"/>
    <dgm:cxn modelId="{14812EDE-DBDA-4938-AABA-DE627DD42A97}" srcId="{83ED4320-9CE5-4142-B876-5BC3CBE66672}" destId="{ED23432D-75C0-4B5F-9167-62A607D3F0B4}" srcOrd="1" destOrd="0" parTransId="{D2DB63EC-9E54-479F-A767-CD925F619BA3}" sibTransId="{E1EA82DA-9B77-4A2C-B04F-AA14CDE491E1}"/>
    <dgm:cxn modelId="{FFF6021C-BB12-5F43-931B-68C78EFC7D92}" type="presParOf" srcId="{F66B0440-BB46-6344-A1C4-7B2AB88DE579}" destId="{717C715E-5E72-3E4E-96FC-E2AD91080D64}" srcOrd="0" destOrd="0" presId="urn:microsoft.com/office/officeart/2005/8/layout/matrix2"/>
    <dgm:cxn modelId="{D6CBF406-859D-1D4E-9323-52D19D36D689}" type="presParOf" srcId="{F66B0440-BB46-6344-A1C4-7B2AB88DE579}" destId="{9401A162-3B0B-4D46-B22B-8AF0E4F85A43}" srcOrd="1" destOrd="0" presId="urn:microsoft.com/office/officeart/2005/8/layout/matrix2"/>
    <dgm:cxn modelId="{B9BDB0D3-E459-8349-A003-3273F692A9D5}" type="presParOf" srcId="{F66B0440-BB46-6344-A1C4-7B2AB88DE579}" destId="{7BF49A54-A4BE-F541-99A5-C9148DAA3850}" srcOrd="2" destOrd="0" presId="urn:microsoft.com/office/officeart/2005/8/layout/matrix2"/>
    <dgm:cxn modelId="{817E8791-0E49-A148-A285-2079088A0BDC}" type="presParOf" srcId="{F66B0440-BB46-6344-A1C4-7B2AB88DE579}" destId="{E86E6E3D-2D62-7B46-9A05-8CAED80B9EF5}" srcOrd="3" destOrd="0" presId="urn:microsoft.com/office/officeart/2005/8/layout/matrix2"/>
    <dgm:cxn modelId="{04C0A3EE-E44A-0A4A-B500-065482CA878B}" type="presParOf" srcId="{F66B0440-BB46-6344-A1C4-7B2AB88DE579}" destId="{A4DB72F0-0490-644C-B4C0-6F087BDC4F0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F484E-89E6-7E41-AA11-7A33A585FA88}">
      <dsp:nvSpPr>
        <dsp:cNvPr id="0" name=""/>
        <dsp:cNvSpPr/>
      </dsp:nvSpPr>
      <dsp:spPr>
        <a:xfrm>
          <a:off x="0" y="0"/>
          <a:ext cx="2464593" cy="311586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dirty="0"/>
            <a:t>Experience means little to me as a Supervisor…</a:t>
          </a:r>
          <a:r>
            <a:rPr lang="en-US" sz="1500" b="1" u="sng" kern="1200" dirty="0"/>
            <a:t>EXPERIENCES</a:t>
          </a:r>
          <a:r>
            <a:rPr lang="en-US" sz="1500" kern="1200" dirty="0"/>
            <a:t> mean everything…What plays have you seen?</a:t>
          </a:r>
        </a:p>
      </dsp:txBody>
      <dsp:txXfrm>
        <a:off x="0" y="1184029"/>
        <a:ext cx="2464593" cy="1869519"/>
      </dsp:txXfrm>
    </dsp:sp>
    <dsp:sp modelId="{57C25109-DB9A-B54F-9F0F-6DCF5934F06C}">
      <dsp:nvSpPr>
        <dsp:cNvPr id="0" name=""/>
        <dsp:cNvSpPr/>
      </dsp:nvSpPr>
      <dsp:spPr>
        <a:xfrm>
          <a:off x="764916" y="311586"/>
          <a:ext cx="934759" cy="9347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2878" tIns="12700" rIns="72878"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901808" y="448478"/>
        <a:ext cx="660975" cy="660975"/>
      </dsp:txXfrm>
    </dsp:sp>
    <dsp:sp modelId="{2F525536-FED8-C949-B1E7-3A165B40A55D}">
      <dsp:nvSpPr>
        <dsp:cNvPr id="0" name=""/>
        <dsp:cNvSpPr/>
      </dsp:nvSpPr>
      <dsp:spPr>
        <a:xfrm>
          <a:off x="0" y="3115794"/>
          <a:ext cx="2464593"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BD6B7B-360A-6A49-9A90-155C49648B55}">
      <dsp:nvSpPr>
        <dsp:cNvPr id="0" name=""/>
        <dsp:cNvSpPr/>
      </dsp:nvSpPr>
      <dsp:spPr>
        <a:xfrm>
          <a:off x="2711053" y="0"/>
          <a:ext cx="2464593" cy="311586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a:t>The great official has the “IT” factor.</a:t>
          </a:r>
        </a:p>
      </dsp:txBody>
      <dsp:txXfrm>
        <a:off x="2711053" y="1184029"/>
        <a:ext cx="2464593" cy="1869519"/>
      </dsp:txXfrm>
    </dsp:sp>
    <dsp:sp modelId="{D067FA1D-E6E8-A142-A615-04D0AAEA2707}">
      <dsp:nvSpPr>
        <dsp:cNvPr id="0" name=""/>
        <dsp:cNvSpPr/>
      </dsp:nvSpPr>
      <dsp:spPr>
        <a:xfrm>
          <a:off x="3475970" y="311586"/>
          <a:ext cx="934759" cy="9347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2878" tIns="12700" rIns="72878"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3612862" y="448478"/>
        <a:ext cx="660975" cy="660975"/>
      </dsp:txXfrm>
    </dsp:sp>
    <dsp:sp modelId="{D263E620-B9FA-2A4E-AF3D-B0C0A12299FA}">
      <dsp:nvSpPr>
        <dsp:cNvPr id="0" name=""/>
        <dsp:cNvSpPr/>
      </dsp:nvSpPr>
      <dsp:spPr>
        <a:xfrm>
          <a:off x="2711053" y="3115794"/>
          <a:ext cx="2464593"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0388AF-6C0C-3E42-ABA7-E651FDEA7A7E}">
      <dsp:nvSpPr>
        <dsp:cNvPr id="0" name=""/>
        <dsp:cNvSpPr/>
      </dsp:nvSpPr>
      <dsp:spPr>
        <a:xfrm>
          <a:off x="5422106" y="0"/>
          <a:ext cx="2464593" cy="311586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a:t>The formula for “IT” </a:t>
          </a:r>
        </a:p>
      </dsp:txBody>
      <dsp:txXfrm>
        <a:off x="5422106" y="1184029"/>
        <a:ext cx="2464593" cy="1869519"/>
      </dsp:txXfrm>
    </dsp:sp>
    <dsp:sp modelId="{E3121AC2-5761-D546-B7D9-A4D96AAA4AE0}">
      <dsp:nvSpPr>
        <dsp:cNvPr id="0" name=""/>
        <dsp:cNvSpPr/>
      </dsp:nvSpPr>
      <dsp:spPr>
        <a:xfrm>
          <a:off x="6187023" y="311586"/>
          <a:ext cx="934759" cy="9347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2878" tIns="12700" rIns="72878"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6323915" y="448478"/>
        <a:ext cx="660975" cy="660975"/>
      </dsp:txXfrm>
    </dsp:sp>
    <dsp:sp modelId="{8171824E-FA12-8D47-B6FB-7E1EC6E1E7F7}">
      <dsp:nvSpPr>
        <dsp:cNvPr id="0" name=""/>
        <dsp:cNvSpPr/>
      </dsp:nvSpPr>
      <dsp:spPr>
        <a:xfrm>
          <a:off x="5422106" y="3115794"/>
          <a:ext cx="2464593"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94D63-FE15-C245-9DED-6A6B3E35C290}">
      <dsp:nvSpPr>
        <dsp:cNvPr id="0" name=""/>
        <dsp:cNvSpPr/>
      </dsp:nvSpPr>
      <dsp:spPr>
        <a:xfrm>
          <a:off x="0" y="4141516"/>
          <a:ext cx="5360940" cy="45320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FFFF"/>
              </a:solidFill>
              <a:latin typeface="Algerian" panose="04020705040A02060702" pitchFamily="82" charset="0"/>
            </a:rPr>
            <a:t>“IT”</a:t>
          </a:r>
          <a:r>
            <a:rPr lang="en-US" sz="1300" kern="1200" dirty="0">
              <a:solidFill>
                <a:srgbClr val="FFFFFF"/>
              </a:solidFill>
            </a:rPr>
            <a:t> </a:t>
          </a:r>
          <a:endParaRPr lang="en-US" sz="1300" kern="1200" dirty="0"/>
        </a:p>
      </dsp:txBody>
      <dsp:txXfrm>
        <a:off x="0" y="4141516"/>
        <a:ext cx="5360940" cy="453203"/>
      </dsp:txXfrm>
    </dsp:sp>
    <dsp:sp modelId="{5B5ADAA0-39F5-574C-A963-0972D604F763}">
      <dsp:nvSpPr>
        <dsp:cNvPr id="0" name=""/>
        <dsp:cNvSpPr/>
      </dsp:nvSpPr>
      <dsp:spPr>
        <a:xfrm rot="10800000">
          <a:off x="0" y="3451287"/>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accent2"/>
              </a:solidFill>
            </a:rPr>
            <a:t>EQUALS</a:t>
          </a:r>
        </a:p>
      </dsp:txBody>
      <dsp:txXfrm rot="10800000">
        <a:off x="0" y="3451287"/>
        <a:ext cx="5360940" cy="452907"/>
      </dsp:txXfrm>
    </dsp:sp>
    <dsp:sp modelId="{77242991-1A7C-DF43-8B3F-62CCC7C11A9A}">
      <dsp:nvSpPr>
        <dsp:cNvPr id="0" name=""/>
        <dsp:cNvSpPr/>
      </dsp:nvSpPr>
      <dsp:spPr>
        <a:xfrm rot="10800000">
          <a:off x="0" y="2761057"/>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(Availability +Dependability + Coachability + Reliability) +   (Courage ) + (Timing)</a:t>
          </a:r>
        </a:p>
      </dsp:txBody>
      <dsp:txXfrm rot="10800000">
        <a:off x="0" y="2761057"/>
        <a:ext cx="5360940" cy="452907"/>
      </dsp:txXfrm>
    </dsp:sp>
    <dsp:sp modelId="{5E56E66B-7F25-5646-9532-DD48B7543EEE}">
      <dsp:nvSpPr>
        <dsp:cNvPr id="0" name=""/>
        <dsp:cNvSpPr/>
      </dsp:nvSpPr>
      <dsp:spPr>
        <a:xfrm rot="10800000">
          <a:off x="0" y="2070828"/>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accent2"/>
              </a:solidFill>
            </a:rPr>
            <a:t>MULTIPLIED BY</a:t>
          </a:r>
        </a:p>
      </dsp:txBody>
      <dsp:txXfrm rot="10800000">
        <a:off x="0" y="2070828"/>
        <a:ext cx="5360940" cy="452907"/>
      </dsp:txXfrm>
    </dsp:sp>
    <dsp:sp modelId="{F008E7C1-E10C-1D4B-9037-7AD08F26125D}">
      <dsp:nvSpPr>
        <dsp:cNvPr id="0" name=""/>
        <dsp:cNvSpPr/>
      </dsp:nvSpPr>
      <dsp:spPr>
        <a:xfrm rot="10800000">
          <a:off x="0" y="1380598"/>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(Judgment + Professionalism + Appearance + Mobility + Demeanor + Hustle + Approachability)</a:t>
          </a:r>
        </a:p>
      </dsp:txBody>
      <dsp:txXfrm rot="10800000">
        <a:off x="0" y="1380598"/>
        <a:ext cx="5360940" cy="452907"/>
      </dsp:txXfrm>
    </dsp:sp>
    <dsp:sp modelId="{58140578-BC10-5E4C-BAF7-612BAD25E79E}">
      <dsp:nvSpPr>
        <dsp:cNvPr id="0" name=""/>
        <dsp:cNvSpPr/>
      </dsp:nvSpPr>
      <dsp:spPr>
        <a:xfrm rot="10800000">
          <a:off x="0" y="690368"/>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accent2"/>
              </a:solidFill>
            </a:rPr>
            <a:t>DIVIDED BY</a:t>
          </a:r>
        </a:p>
      </dsp:txBody>
      <dsp:txXfrm rot="10800000">
        <a:off x="0" y="690368"/>
        <a:ext cx="5360940" cy="452907"/>
      </dsp:txXfrm>
    </dsp:sp>
    <dsp:sp modelId="{1E35C31B-B5FB-0846-8918-C81FC8683219}">
      <dsp:nvSpPr>
        <dsp:cNvPr id="0" name=""/>
        <dsp:cNvSpPr/>
      </dsp:nvSpPr>
      <dsp:spPr>
        <a:xfrm rot="10800000">
          <a:off x="0" y="139"/>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(Passion + Confidence + Perspective + Knowledge + Motivation + Humility + Communication)</a:t>
          </a:r>
        </a:p>
      </dsp:txBody>
      <dsp:txXfrm rot="10800000">
        <a:off x="0" y="139"/>
        <a:ext cx="5360940" cy="452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78861-21D4-0E44-B437-064CFD3E775B}">
      <dsp:nvSpPr>
        <dsp:cNvPr id="0" name=""/>
        <dsp:cNvSpPr/>
      </dsp:nvSpPr>
      <dsp:spPr>
        <a:xfrm>
          <a:off x="0" y="351496"/>
          <a:ext cx="7480317" cy="40280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2AB45E-A62E-5941-9F8E-8FA06927B1C6}">
      <dsp:nvSpPr>
        <dsp:cNvPr id="0" name=""/>
        <dsp:cNvSpPr/>
      </dsp:nvSpPr>
      <dsp:spPr>
        <a:xfrm>
          <a:off x="374015" y="2108"/>
          <a:ext cx="6964489" cy="5853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17" tIns="0" rIns="197917"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Deal with it!</a:t>
          </a:r>
        </a:p>
      </dsp:txBody>
      <dsp:txXfrm>
        <a:off x="402588" y="30681"/>
        <a:ext cx="6907343" cy="528171"/>
      </dsp:txXfrm>
    </dsp:sp>
    <dsp:sp modelId="{C937B790-0E98-4646-BF02-A982D068F5DF}">
      <dsp:nvSpPr>
        <dsp:cNvPr id="0" name=""/>
        <dsp:cNvSpPr/>
      </dsp:nvSpPr>
      <dsp:spPr>
        <a:xfrm>
          <a:off x="0" y="1255783"/>
          <a:ext cx="7480317" cy="209763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556" tIns="333248" rIns="58055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Utilize them as a resource…they should be a “</a:t>
          </a:r>
          <a:r>
            <a:rPr lang="en-US" sz="1800" u="sng" kern="1200" dirty="0"/>
            <a:t>teammate</a:t>
          </a:r>
          <a:r>
            <a:rPr lang="en-US" sz="1800" kern="1200" dirty="0"/>
            <a:t>”</a:t>
          </a:r>
        </a:p>
        <a:p>
          <a:pPr marL="171450" lvl="1" indent="-171450" algn="l" defTabSz="800100">
            <a:lnSpc>
              <a:spcPct val="90000"/>
            </a:lnSpc>
            <a:spcBef>
              <a:spcPct val="0"/>
            </a:spcBef>
            <a:spcAft>
              <a:spcPct val="15000"/>
            </a:spcAft>
            <a:buChar char="•"/>
          </a:pPr>
          <a:r>
            <a:rPr lang="en-US" sz="1800" kern="1200" dirty="0"/>
            <a:t>Remember – we have identified the Game Administrator to have Zero Tolerance in regards to proper behavior – a role model</a:t>
          </a:r>
        </a:p>
        <a:p>
          <a:pPr marL="171450" lvl="1" indent="-171450" algn="l" defTabSz="800100">
            <a:lnSpc>
              <a:spcPct val="90000"/>
            </a:lnSpc>
            <a:spcBef>
              <a:spcPct val="0"/>
            </a:spcBef>
            <a:spcAft>
              <a:spcPct val="15000"/>
            </a:spcAft>
            <a:buChar char="•"/>
          </a:pPr>
          <a:r>
            <a:rPr lang="en-US" sz="1800" u="sng" kern="1200" dirty="0"/>
            <a:t>An official cannot eject a fan.  Go through the Game Administrator and/or security personnel to remove a fan</a:t>
          </a:r>
          <a:r>
            <a:rPr lang="en-US" sz="1800" kern="1200" dirty="0"/>
            <a:t>.</a:t>
          </a:r>
        </a:p>
        <a:p>
          <a:pPr marL="171450" lvl="1" indent="-171450" algn="l" defTabSz="800100">
            <a:lnSpc>
              <a:spcPct val="90000"/>
            </a:lnSpc>
            <a:spcBef>
              <a:spcPct val="0"/>
            </a:spcBef>
            <a:spcAft>
              <a:spcPct val="15000"/>
            </a:spcAft>
            <a:buChar char="•"/>
          </a:pPr>
          <a:r>
            <a:rPr lang="en-US" sz="1800" kern="1200" dirty="0"/>
            <a:t>Record this and report to your Regional Supervisor and the NCHSAA office </a:t>
          </a:r>
          <a:r>
            <a:rPr lang="en-US" sz="1800" kern="1200" dirty="0">
              <a:solidFill>
                <a:schemeClr val="accent1"/>
              </a:solidFill>
            </a:rPr>
            <a:t>(</a:t>
          </a:r>
          <a:r>
            <a:rPr lang="en-US" sz="1800" kern="1200" dirty="0">
              <a:solidFill>
                <a:schemeClr val="accent1"/>
              </a:solidFill>
              <a:highlight>
                <a:srgbClr val="000000"/>
              </a:highlight>
              <a:hlinkClick xmlns:r="http://schemas.openxmlformats.org/officeDocument/2006/relationships" r:id="rId1"/>
            </a:rPr>
            <a:t>mark@nchsaa.org</a:t>
          </a:r>
          <a:r>
            <a:rPr lang="en-US" sz="1800" kern="1200" dirty="0">
              <a:solidFill>
                <a:schemeClr val="accent1"/>
              </a:solidFill>
            </a:rPr>
            <a:t>) </a:t>
          </a:r>
        </a:p>
      </dsp:txBody>
      <dsp:txXfrm>
        <a:off x="0" y="1255783"/>
        <a:ext cx="7480317" cy="2097630"/>
      </dsp:txXfrm>
    </dsp:sp>
    <dsp:sp modelId="{E88E00BF-5149-B24B-B70F-8FA7758E26AE}">
      <dsp:nvSpPr>
        <dsp:cNvPr id="0" name=""/>
        <dsp:cNvSpPr/>
      </dsp:nvSpPr>
      <dsp:spPr>
        <a:xfrm>
          <a:off x="415453" y="688401"/>
          <a:ext cx="6964489" cy="651094"/>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17" tIns="0" rIns="197917"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This is one of the reasons we identify the Game Administrator on site</a:t>
          </a:r>
          <a:r>
            <a:rPr lang="en-US" sz="2000" kern="1200" dirty="0"/>
            <a:t>.</a:t>
          </a:r>
        </a:p>
      </dsp:txBody>
      <dsp:txXfrm>
        <a:off x="447237" y="720185"/>
        <a:ext cx="6900921" cy="587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40F4C-D787-1443-A13C-69D04825AF16}">
      <dsp:nvSpPr>
        <dsp:cNvPr id="0" name=""/>
        <dsp:cNvSpPr/>
      </dsp:nvSpPr>
      <dsp:spPr>
        <a:xfrm>
          <a:off x="0" y="35837"/>
          <a:ext cx="470177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Required within 24 hours after completion of the event</a:t>
          </a:r>
        </a:p>
      </dsp:txBody>
      <dsp:txXfrm>
        <a:off x="36896" y="72733"/>
        <a:ext cx="4627987" cy="682028"/>
      </dsp:txXfrm>
    </dsp:sp>
    <dsp:sp modelId="{D6317550-2069-0646-ADE8-BFB61FFCEC65}">
      <dsp:nvSpPr>
        <dsp:cNvPr id="0" name=""/>
        <dsp:cNvSpPr/>
      </dsp:nvSpPr>
      <dsp:spPr>
        <a:xfrm>
          <a:off x="0" y="846377"/>
          <a:ext cx="470177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$50 fine to the official(s) for failing to complete the Ejection Report(s)</a:t>
          </a:r>
        </a:p>
      </dsp:txBody>
      <dsp:txXfrm>
        <a:off x="36896" y="883273"/>
        <a:ext cx="4627987" cy="682028"/>
      </dsp:txXfrm>
    </dsp:sp>
    <dsp:sp modelId="{8966FD5A-0B84-4144-898C-DA3B69FA2CA0}">
      <dsp:nvSpPr>
        <dsp:cNvPr id="0" name=""/>
        <dsp:cNvSpPr/>
      </dsp:nvSpPr>
      <dsp:spPr>
        <a:xfrm>
          <a:off x="0" y="1656917"/>
          <a:ext cx="470177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Go to </a:t>
          </a:r>
          <a:r>
            <a:rPr lang="en-US" sz="1900" kern="1200">
              <a:hlinkClick xmlns:r="http://schemas.openxmlformats.org/officeDocument/2006/relationships" r:id="rId1"/>
            </a:rPr>
            <a:t>www.nchsaa.org</a:t>
          </a:r>
          <a:endParaRPr lang="en-US" sz="1900" kern="1200"/>
        </a:p>
      </dsp:txBody>
      <dsp:txXfrm>
        <a:off x="36896" y="1693813"/>
        <a:ext cx="4627987" cy="682028"/>
      </dsp:txXfrm>
    </dsp:sp>
    <dsp:sp modelId="{A176473B-1B3F-1944-87A5-27D9E463391A}">
      <dsp:nvSpPr>
        <dsp:cNvPr id="0" name=""/>
        <dsp:cNvSpPr/>
      </dsp:nvSpPr>
      <dsp:spPr>
        <a:xfrm>
          <a:off x="0" y="2412737"/>
          <a:ext cx="4701779" cy="173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Click on OFFICIALS</a:t>
          </a:r>
        </a:p>
        <a:p>
          <a:pPr marL="114300" lvl="1" indent="-114300" algn="l" defTabSz="666750">
            <a:lnSpc>
              <a:spcPct val="90000"/>
            </a:lnSpc>
            <a:spcBef>
              <a:spcPct val="0"/>
            </a:spcBef>
            <a:spcAft>
              <a:spcPct val="20000"/>
            </a:spcAft>
            <a:buChar char="•"/>
          </a:pPr>
          <a:r>
            <a:rPr lang="en-US" sz="1500" kern="1200"/>
            <a:t>Scroll down ORANGE box on left side of the Officials page</a:t>
          </a:r>
        </a:p>
        <a:p>
          <a:pPr marL="114300" lvl="1" indent="-114300" algn="l" defTabSz="666750">
            <a:lnSpc>
              <a:spcPct val="90000"/>
            </a:lnSpc>
            <a:spcBef>
              <a:spcPct val="0"/>
            </a:spcBef>
            <a:spcAft>
              <a:spcPct val="20000"/>
            </a:spcAft>
            <a:buChar char="•"/>
          </a:pPr>
          <a:r>
            <a:rPr lang="en-US" sz="1500" kern="1200" dirty="0"/>
            <a:t>Click on EJECTION/DQ REPORTING</a:t>
          </a:r>
        </a:p>
        <a:p>
          <a:pPr marL="114300" lvl="1" indent="-114300" algn="l" defTabSz="666750">
            <a:lnSpc>
              <a:spcPct val="90000"/>
            </a:lnSpc>
            <a:spcBef>
              <a:spcPct val="0"/>
            </a:spcBef>
            <a:spcAft>
              <a:spcPct val="20000"/>
            </a:spcAft>
            <a:buChar char="•"/>
          </a:pPr>
          <a:r>
            <a:rPr lang="en-US" sz="1500" kern="1200" dirty="0"/>
            <a:t>PASSWORD:  </a:t>
          </a:r>
          <a:r>
            <a:rPr lang="en-US" sz="1500" b="1" kern="1200" dirty="0"/>
            <a:t>report1</a:t>
          </a:r>
          <a:endParaRPr lang="en-US" sz="1500" kern="1200" dirty="0"/>
        </a:p>
        <a:p>
          <a:pPr marL="114300" lvl="1" indent="-114300" algn="l" defTabSz="666750">
            <a:lnSpc>
              <a:spcPct val="90000"/>
            </a:lnSpc>
            <a:spcBef>
              <a:spcPct val="0"/>
            </a:spcBef>
            <a:spcAft>
              <a:spcPct val="20000"/>
            </a:spcAft>
            <a:buChar char="•"/>
          </a:pPr>
          <a:r>
            <a:rPr lang="en-US" sz="1500" b="1" kern="1200" dirty="0"/>
            <a:t>NOTE:  Officials must file all Ejection and DQ reports online</a:t>
          </a:r>
          <a:endParaRPr lang="en-US" sz="1500" kern="1200" dirty="0"/>
        </a:p>
      </dsp:txBody>
      <dsp:txXfrm>
        <a:off x="0" y="2412737"/>
        <a:ext cx="4701779" cy="1730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DE22B-BFD6-6C47-AB04-DEA470535360}">
      <dsp:nvSpPr>
        <dsp:cNvPr id="0" name=""/>
        <dsp:cNvSpPr/>
      </dsp:nvSpPr>
      <dsp:spPr>
        <a:xfrm>
          <a:off x="0" y="252518"/>
          <a:ext cx="470177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 separate Ejection/DQ Report must be filed for each individual who is to be penalized.</a:t>
          </a:r>
        </a:p>
      </dsp:txBody>
      <dsp:txXfrm>
        <a:off x="36896" y="289414"/>
        <a:ext cx="4627987" cy="682028"/>
      </dsp:txXfrm>
    </dsp:sp>
    <dsp:sp modelId="{DBA4E701-D1B9-614F-8281-E4157821970D}">
      <dsp:nvSpPr>
        <dsp:cNvPr id="0" name=""/>
        <dsp:cNvSpPr/>
      </dsp:nvSpPr>
      <dsp:spPr>
        <a:xfrm>
          <a:off x="0" y="1008338"/>
          <a:ext cx="4701779" cy="340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Example:  If have a fight, must identify the player/number of EACH school and file individual reports</a:t>
          </a:r>
        </a:p>
        <a:p>
          <a:pPr marL="114300" lvl="1" indent="-114300" algn="l" defTabSz="666750">
            <a:lnSpc>
              <a:spcPct val="90000"/>
            </a:lnSpc>
            <a:spcBef>
              <a:spcPct val="0"/>
            </a:spcBef>
            <a:spcAft>
              <a:spcPct val="20000"/>
            </a:spcAft>
            <a:buChar char="•"/>
          </a:pPr>
          <a:r>
            <a:rPr lang="en-US" sz="1500" b="1" kern="1200" dirty="0"/>
            <a:t>Example:  If have multiple players on a team ejected, must file separate reports for each individual</a:t>
          </a:r>
        </a:p>
        <a:p>
          <a:pPr marL="228600" lvl="2" indent="-114300" algn="l" defTabSz="666750">
            <a:lnSpc>
              <a:spcPct val="90000"/>
            </a:lnSpc>
            <a:spcBef>
              <a:spcPct val="0"/>
            </a:spcBef>
            <a:spcAft>
              <a:spcPct val="20000"/>
            </a:spcAft>
            <a:buChar char="•"/>
          </a:pPr>
          <a:r>
            <a:rPr lang="en-US" sz="1500" kern="1200"/>
            <a:t>Do not list multiple players/#’s on the same Ejection Report</a:t>
          </a:r>
        </a:p>
        <a:p>
          <a:pPr marL="114300" lvl="1" indent="-114300" algn="l" defTabSz="666750">
            <a:lnSpc>
              <a:spcPct val="90000"/>
            </a:lnSpc>
            <a:spcBef>
              <a:spcPct val="0"/>
            </a:spcBef>
            <a:spcAft>
              <a:spcPct val="20000"/>
            </a:spcAft>
            <a:buChar char="•"/>
          </a:pPr>
          <a:r>
            <a:rPr lang="en-US" sz="1500" b="1" kern="1200" dirty="0"/>
            <a:t>For an ejection, click on the actual ejection criteria listed on the Ejection Report Form</a:t>
          </a:r>
        </a:p>
        <a:p>
          <a:pPr marL="228600" lvl="2" indent="-114300" algn="l" defTabSz="666750">
            <a:lnSpc>
              <a:spcPct val="90000"/>
            </a:lnSpc>
            <a:spcBef>
              <a:spcPct val="0"/>
            </a:spcBef>
            <a:spcAft>
              <a:spcPct val="20000"/>
            </a:spcAft>
            <a:buChar char="•"/>
          </a:pPr>
          <a:r>
            <a:rPr lang="en-US" sz="1500" kern="1200" dirty="0"/>
            <a:t>Comment box available to detail/describe the situation</a:t>
          </a:r>
        </a:p>
        <a:p>
          <a:pPr marL="228600" lvl="2" indent="-114300" algn="l" defTabSz="666750">
            <a:lnSpc>
              <a:spcPct val="90000"/>
            </a:lnSpc>
            <a:spcBef>
              <a:spcPct val="0"/>
            </a:spcBef>
            <a:spcAft>
              <a:spcPct val="20000"/>
            </a:spcAft>
            <a:buChar char="•"/>
          </a:pPr>
          <a:r>
            <a:rPr lang="en-US" sz="1500" kern="1200" dirty="0"/>
            <a:t>Please use proper grammar and professionalism when filing in this information</a:t>
          </a:r>
        </a:p>
      </dsp:txBody>
      <dsp:txXfrm>
        <a:off x="0" y="1008338"/>
        <a:ext cx="4701779" cy="34025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C715E-5E72-3E4E-96FC-E2AD91080D64}">
      <dsp:nvSpPr>
        <dsp:cNvPr id="0" name=""/>
        <dsp:cNvSpPr/>
      </dsp:nvSpPr>
      <dsp:spPr>
        <a:xfrm>
          <a:off x="605399" y="0"/>
          <a:ext cx="3863421" cy="3863421"/>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01A162-3B0B-4D46-B22B-8AF0E4F85A43}">
      <dsp:nvSpPr>
        <dsp:cNvPr id="0" name=""/>
        <dsp:cNvSpPr/>
      </dsp:nvSpPr>
      <dsp:spPr>
        <a:xfrm>
          <a:off x="359724" y="245141"/>
          <a:ext cx="1874114" cy="154536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August 2000</a:t>
          </a:r>
          <a:r>
            <a:rPr lang="en-US" sz="1400" kern="1200" dirty="0"/>
            <a:t>: Current system built and maintained by local technology vendor</a:t>
          </a:r>
        </a:p>
      </dsp:txBody>
      <dsp:txXfrm>
        <a:off x="435163" y="320580"/>
        <a:ext cx="1723236" cy="1394490"/>
      </dsp:txXfrm>
    </dsp:sp>
    <dsp:sp modelId="{7BF49A54-A4BE-F541-99A5-C9148DAA3850}">
      <dsp:nvSpPr>
        <dsp:cNvPr id="0" name=""/>
        <dsp:cNvSpPr/>
      </dsp:nvSpPr>
      <dsp:spPr>
        <a:xfrm>
          <a:off x="2845943" y="230769"/>
          <a:ext cx="1785750" cy="1545368"/>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April 2015:</a:t>
          </a:r>
          <a:br>
            <a:rPr lang="en-US" sz="1400" kern="1200" dirty="0"/>
          </a:br>
          <a:r>
            <a:rPr lang="en-US" sz="1400" kern="1200" dirty="0"/>
            <a:t>Inhouse systems administrator hired</a:t>
          </a:r>
        </a:p>
      </dsp:txBody>
      <dsp:txXfrm>
        <a:off x="2921382" y="306208"/>
        <a:ext cx="1634872" cy="1394490"/>
      </dsp:txXfrm>
    </dsp:sp>
    <dsp:sp modelId="{E86E6E3D-2D62-7B46-9A05-8CAED80B9EF5}">
      <dsp:nvSpPr>
        <dsp:cNvPr id="0" name=""/>
        <dsp:cNvSpPr/>
      </dsp:nvSpPr>
      <dsp:spPr>
        <a:xfrm>
          <a:off x="308093" y="2083960"/>
          <a:ext cx="2085675" cy="1545368"/>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July 2018:</a:t>
          </a:r>
          <a:br>
            <a:rPr lang="en-US" sz="1400" kern="1200" dirty="0"/>
          </a:br>
          <a:r>
            <a:rPr lang="en-US" sz="1400" kern="1200" dirty="0"/>
            <a:t>Convert all NCHSAA database needs to Home Campus</a:t>
          </a:r>
        </a:p>
      </dsp:txBody>
      <dsp:txXfrm>
        <a:off x="383532" y="2159399"/>
        <a:ext cx="1934797" cy="1394490"/>
      </dsp:txXfrm>
    </dsp:sp>
    <dsp:sp modelId="{A4DB72F0-0490-644C-B4C0-6F087BDC4F09}">
      <dsp:nvSpPr>
        <dsp:cNvPr id="0" name=""/>
        <dsp:cNvSpPr/>
      </dsp:nvSpPr>
      <dsp:spPr>
        <a:xfrm>
          <a:off x="2622553" y="2083960"/>
          <a:ext cx="2179340" cy="154536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Current system is functional but:</a:t>
          </a:r>
        </a:p>
        <a:p>
          <a:pPr marL="57150" lvl="1" indent="-57150" algn="l" defTabSz="488950">
            <a:lnSpc>
              <a:spcPct val="90000"/>
            </a:lnSpc>
            <a:spcBef>
              <a:spcPct val="0"/>
            </a:spcBef>
            <a:spcAft>
              <a:spcPct val="15000"/>
            </a:spcAft>
            <a:buChar char="•"/>
          </a:pPr>
          <a:r>
            <a:rPr lang="en-US" sz="1100" kern="1200" dirty="0"/>
            <a:t>Lacks centralization</a:t>
          </a:r>
        </a:p>
        <a:p>
          <a:pPr marL="57150" lvl="1" indent="-57150" algn="l" defTabSz="488950">
            <a:lnSpc>
              <a:spcPct val="90000"/>
            </a:lnSpc>
            <a:spcBef>
              <a:spcPct val="0"/>
            </a:spcBef>
            <a:spcAft>
              <a:spcPct val="15000"/>
            </a:spcAft>
            <a:buChar char="•"/>
          </a:pPr>
          <a:r>
            <a:rPr lang="en-US" sz="1100" kern="1200" dirty="0"/>
            <a:t>Ability to grow or add new functions</a:t>
          </a:r>
        </a:p>
        <a:p>
          <a:pPr marL="57150" lvl="1" indent="-57150" algn="l" defTabSz="488950">
            <a:lnSpc>
              <a:spcPct val="90000"/>
            </a:lnSpc>
            <a:spcBef>
              <a:spcPct val="0"/>
            </a:spcBef>
            <a:spcAft>
              <a:spcPct val="15000"/>
            </a:spcAft>
            <a:buChar char="•"/>
          </a:pPr>
          <a:r>
            <a:rPr lang="en-US" sz="1100" kern="1200" dirty="0"/>
            <a:t>Intermittent access issues based on user’s platform</a:t>
          </a:r>
        </a:p>
      </dsp:txBody>
      <dsp:txXfrm>
        <a:off x="2697992" y="2159399"/>
        <a:ext cx="2028462" cy="139449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1/10/19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855123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1/10/19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extLst>
      <p:ext uri="{BB962C8B-B14F-4D97-AF65-F5344CB8AC3E}">
        <p14:creationId xmlns:p14="http://schemas.microsoft.com/office/powerpoint/2010/main" val="1881622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55032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8404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8151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0134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9479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28234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6364D1C-EB84-D04A-80D2-9CD8143EF898}"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295162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208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205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67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20793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89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104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2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172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591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045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915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14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511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Thank you for participating in this annual interpretation meeting.  While the rules of baseball are in great shape, we continue to work toward improving the sport by recruiting and retaining more young people.  We have to continue to strive to provide safe conditions and place them in situations that they are able to find success in some aspect of the sport.  Ultimately, our goal is for them to be safe, have fun and gain some valuable life lessons from participation.  New additions to our rules are indicated by </a:t>
            </a:r>
            <a:r>
              <a:rPr kumimoji="0" lang="en-US" sz="1200" b="0" i="0" u="sng" strike="noStrike" kern="1200" cap="none" spc="0" normalizeH="0" baseline="0" noProof="0" dirty="0">
                <a:ln>
                  <a:noFill/>
                </a:ln>
                <a:solidFill>
                  <a:prstClr val="black"/>
                </a:solidFill>
                <a:effectLst/>
                <a:uLnTx/>
                <a:uFillTx/>
                <a:latin typeface="+mn-lt"/>
                <a:ea typeface="+mn-ea"/>
                <a:cs typeface="+mn-cs"/>
              </a:rPr>
              <a:t>underlining</a:t>
            </a:r>
            <a:r>
              <a:rPr kumimoji="0" lang="en-US" sz="1200" b="0" i="0" u="none" strike="noStrike" kern="1200" cap="none" spc="0" normalizeH="0" baseline="0" noProof="0" dirty="0">
                <a:ln>
                  <a:noFill/>
                </a:ln>
                <a:solidFill>
                  <a:prstClr val="black"/>
                </a:solidFill>
                <a:effectLst/>
                <a:uLnTx/>
                <a:uFillTx/>
                <a:latin typeface="+mn-lt"/>
                <a:ea typeface="+mn-ea"/>
                <a:cs typeface="+mn-cs"/>
              </a:rPr>
              <a:t> of the change.  Deletions are noted by a </a:t>
            </a:r>
            <a:r>
              <a:rPr kumimoji="0" lang="en-US" sz="1200" b="0" i="0" u="none" strike="sngStrike" kern="1200" cap="none" spc="0" normalizeH="0" baseline="0" noProof="0" dirty="0">
                <a:ln>
                  <a:noFill/>
                </a:ln>
                <a:solidFill>
                  <a:prstClr val="black"/>
                </a:solidFill>
                <a:effectLst/>
                <a:uLnTx/>
                <a:uFillTx/>
                <a:latin typeface="+mn-lt"/>
                <a:ea typeface="+mn-ea"/>
                <a:cs typeface="+mn-cs"/>
              </a:rPr>
              <a:t>strike-through</a:t>
            </a:r>
            <a:r>
              <a:rPr kumimoji="0" lang="en-US" sz="1200" b="0" i="0" u="none" strike="noStrike" kern="1200" cap="none" spc="0" normalizeH="0" baseline="0" noProof="0" dirty="0">
                <a:ln>
                  <a:noFill/>
                </a:ln>
                <a:solidFill>
                  <a:prstClr val="black"/>
                </a:solidFill>
                <a:effectLst/>
                <a:uLnTx/>
                <a:uFillTx/>
                <a:latin typeface="+mn-lt"/>
                <a:ea typeface="+mn-ea"/>
                <a:cs typeface="+mn-cs"/>
              </a:rPr>
              <a:t> of the deleted text.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2995809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759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569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82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363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522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9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222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735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71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41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39636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071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862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739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a:latin typeface="Calibri"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56292D-E940-994F-A5C9-531715D8279B}"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060322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36D14-1CD7-CD44-AC45-069E719D02DB}"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529426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50FF69B-72D3-2A4B-905A-62E806314E22}"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69214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EF8F22-9408-984C-9382-5905198BF4CB}"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83527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11118A-5E55-8045-8AE1-7F2B2ADCCA7F}"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764087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11118A-5E55-8045-8AE1-7F2B2ADCCA7F}"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248022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C01FFF-F091-9E46-89EA-E16DF4A86173}"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13528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31</a:t>
            </a:fld>
            <a:endParaRPr lang="en-US"/>
          </a:p>
        </p:txBody>
      </p:sp>
    </p:spTree>
    <p:extLst>
      <p:ext uri="{BB962C8B-B14F-4D97-AF65-F5344CB8AC3E}">
        <p14:creationId xmlns:p14="http://schemas.microsoft.com/office/powerpoint/2010/main" val="377879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8A47EE-D856-1043-9B61-9537AD2D41CF}"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4166010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E845FB6-690D-5245-8898-4CE07640F889}"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73228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phenomena of cheek/jaw protectors are prominent at the higher levels of baseball, those third party “add-ons” do not subscribe to any performance standard. However, in regards to protection, there are a small handful of manufacturers that do offer cheek/jaw protectors that meet the NOCSAE performance standard in conjunction with a NOCSAE approved helmet.</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37</a:t>
            </a:fld>
            <a:endParaRPr lang="en-US"/>
          </a:p>
        </p:txBody>
      </p:sp>
    </p:spTree>
    <p:extLst>
      <p:ext uri="{BB962C8B-B14F-4D97-AF65-F5344CB8AC3E}">
        <p14:creationId xmlns:p14="http://schemas.microsoft.com/office/powerpoint/2010/main" val="180835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38</a:t>
            </a:fld>
            <a:endParaRPr lang="en-US"/>
          </a:p>
        </p:txBody>
      </p:sp>
    </p:spTree>
    <p:extLst>
      <p:ext uri="{BB962C8B-B14F-4D97-AF65-F5344CB8AC3E}">
        <p14:creationId xmlns:p14="http://schemas.microsoft.com/office/powerpoint/2010/main" val="400852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0747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34892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7938"/>
            <a:ext cx="9144000" cy="4435476"/>
          </a:xfrm>
          <a:prstGeom prst="rect">
            <a:avLst/>
          </a:prstGeom>
          <a:noFill/>
          <a:ln w="9525">
            <a:noFill/>
            <a:miter lim="800000"/>
            <a:headEnd/>
            <a:tailEnd/>
          </a:ln>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A close up of a logo&#10;&#10;Description generated with very high confidence">
            <a:extLst>
              <a:ext uri="{FF2B5EF4-FFF2-40B4-BE49-F238E27FC236}">
                <a16:creationId xmlns:a16="http://schemas.microsoft.com/office/drawing/2014/main" id="{631F7584-3FA4-45E4-B487-86868D35B73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6222" t="32608" r="36425" b="33617"/>
          <a:stretch/>
        </p:blipFill>
        <p:spPr>
          <a:xfrm>
            <a:off x="346922" y="4926013"/>
            <a:ext cx="1360379" cy="1297975"/>
          </a:xfrm>
          <a:prstGeom prst="rect">
            <a:avLst/>
          </a:prstGeom>
        </p:spPr>
      </p:pic>
    </p:spTree>
    <p:extLst>
      <p:ext uri="{BB962C8B-B14F-4D97-AF65-F5344CB8AC3E}">
        <p14:creationId xmlns:p14="http://schemas.microsoft.com/office/powerpoint/2010/main" val="418749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1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2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1/10/19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extLst>
      <p:ext uri="{BB962C8B-B14F-4D97-AF65-F5344CB8AC3E}">
        <p14:creationId xmlns:p14="http://schemas.microsoft.com/office/powerpoint/2010/main" val="95220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14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645A9A-0A56-4981-BE44-24D3148A8B29}"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3459439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45A9A-0A56-4981-BE44-24D3148A8B29}"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374608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645A9A-0A56-4981-BE44-24D3148A8B29}"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127563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645A9A-0A56-4981-BE44-24D3148A8B29}" type="datetimeFigureOut">
              <a:rPr lang="en-US" smtClean="0"/>
              <a:t>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4139290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645A9A-0A56-4981-BE44-24D3148A8B29}" type="datetimeFigureOut">
              <a:rPr lang="en-US" smtClean="0"/>
              <a:t>1/10/19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262038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645A9A-0A56-4981-BE44-24D3148A8B29}" type="datetimeFigureOut">
              <a:rPr lang="en-US" smtClean="0"/>
              <a:t>1/10/19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2714423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45A9A-0A56-4981-BE44-24D3148A8B29}" type="datetimeFigureOut">
              <a:rPr lang="en-US" smtClean="0"/>
              <a:t>1/10/19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4260850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645A9A-0A56-4981-BE44-24D3148A8B29}" type="datetimeFigureOut">
              <a:rPr lang="en-US" smtClean="0"/>
              <a:t>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422855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4" name="Picture 13" descr="A group of people standing in front of a crowd&#10;&#10;Description generated with very high confidence">
            <a:extLst>
              <a:ext uri="{FF2B5EF4-FFF2-40B4-BE49-F238E27FC236}">
                <a16:creationId xmlns:a16="http://schemas.microsoft.com/office/drawing/2014/main" id="{3BA96C40-6169-4AB2-87FC-4750C4E054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389120"/>
          </a:xfrm>
          <a:prstGeom prst="rect">
            <a:avLst/>
          </a:prstGeom>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A close up of a logo&#10;&#10;Description generated with very high confidence">
            <a:extLst>
              <a:ext uri="{FF2B5EF4-FFF2-40B4-BE49-F238E27FC236}">
                <a16:creationId xmlns:a16="http://schemas.microsoft.com/office/drawing/2014/main" id="{47EE61B7-6702-438A-B644-E8B1E7F5E69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6222" t="32608" r="36425" b="33617"/>
          <a:stretch/>
        </p:blipFill>
        <p:spPr>
          <a:xfrm>
            <a:off x="346922" y="4926013"/>
            <a:ext cx="1360379" cy="1297975"/>
          </a:xfrm>
          <a:prstGeom prst="rect">
            <a:avLst/>
          </a:prstGeom>
        </p:spPr>
      </p:pic>
    </p:spTree>
    <p:extLst>
      <p:ext uri="{BB962C8B-B14F-4D97-AF65-F5344CB8AC3E}">
        <p14:creationId xmlns:p14="http://schemas.microsoft.com/office/powerpoint/2010/main" val="416971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645A9A-0A56-4981-BE44-24D3148A8B29}" type="datetimeFigureOut">
              <a:rPr lang="en-US" smtClean="0"/>
              <a:t>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333334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45A9A-0A56-4981-BE44-24D3148A8B29}"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1731938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45A9A-0A56-4981-BE44-24D3148A8B29}"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CCBE3-7DF3-4CE8-BCD9-C4658CB8DDBE}" type="slidenum">
              <a:rPr lang="en-US" smtClean="0"/>
              <a:t>‹#›</a:t>
            </a:fld>
            <a:endParaRPr lang="en-US"/>
          </a:p>
        </p:txBody>
      </p:sp>
    </p:spTree>
    <p:extLst>
      <p:ext uri="{BB962C8B-B14F-4D97-AF65-F5344CB8AC3E}">
        <p14:creationId xmlns:p14="http://schemas.microsoft.com/office/powerpoint/2010/main" val="1426453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6EE0-E3AA-9F4B-95C9-B16B5807E9C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886937-7D5F-6645-817E-A7808F7D7A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D7E3EB7-624B-FE40-ADB4-5F34D4F4C8A3}"/>
              </a:ext>
            </a:extLst>
          </p:cNvPr>
          <p:cNvSpPr>
            <a:spLocks noGrp="1"/>
          </p:cNvSpPr>
          <p:nvPr>
            <p:ph type="dt" sz="half" idx="10"/>
          </p:nvPr>
        </p:nvSpPr>
        <p:spPr/>
        <p:txBody>
          <a:bodyPr/>
          <a:lstStyle/>
          <a:p>
            <a:fld id="{87DE6118-2437-4B30-8E3C-4D2BE6020583}" type="datetimeFigureOut">
              <a:rPr lang="en-US" smtClean="0"/>
              <a:pPr/>
              <a:t>1/10/19</a:t>
            </a:fld>
            <a:endParaRPr lang="en-US" dirty="0"/>
          </a:p>
        </p:txBody>
      </p:sp>
      <p:sp>
        <p:nvSpPr>
          <p:cNvPr id="5" name="Footer Placeholder 4">
            <a:extLst>
              <a:ext uri="{FF2B5EF4-FFF2-40B4-BE49-F238E27FC236}">
                <a16:creationId xmlns:a16="http://schemas.microsoft.com/office/drawing/2014/main" id="{7D2E9BD5-5341-D743-A0B0-6B2C331643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D72CB1-4198-5744-A1EE-98AFB376E318}"/>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54797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1BFA-6197-9A49-88E4-98B7D31B2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C80229-52E5-EB43-915B-16DACBD46D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D90BE-3E54-8A43-A2E9-FA3ED3521B0D}"/>
              </a:ext>
            </a:extLst>
          </p:cNvPr>
          <p:cNvSpPr>
            <a:spLocks noGrp="1"/>
          </p:cNvSpPr>
          <p:nvPr>
            <p:ph type="dt" sz="half" idx="10"/>
          </p:nvPr>
        </p:nvSpPr>
        <p:spPr/>
        <p:txBody>
          <a:bodyPr/>
          <a:lstStyle/>
          <a:p>
            <a:fld id="{87DE6118-2437-4B30-8E3C-4D2BE6020583}" type="datetimeFigureOut">
              <a:rPr lang="en-US" smtClean="0"/>
              <a:t>1/10/19</a:t>
            </a:fld>
            <a:endParaRPr lang="en-US" dirty="0"/>
          </a:p>
        </p:txBody>
      </p:sp>
      <p:sp>
        <p:nvSpPr>
          <p:cNvPr id="5" name="Footer Placeholder 4">
            <a:extLst>
              <a:ext uri="{FF2B5EF4-FFF2-40B4-BE49-F238E27FC236}">
                <a16:creationId xmlns:a16="http://schemas.microsoft.com/office/drawing/2014/main" id="{52E179DD-6EC4-D541-A922-096EA5399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98EE88-52B2-6C48-B0C6-E5327C0A4D74}"/>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654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B856-5B39-9F48-9EA5-08CE60BD72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7E3BEF5-300D-5942-B0CF-584FCDA79E4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E221DE-46A4-BC41-B6A3-6795C19B7EC7}"/>
              </a:ext>
            </a:extLst>
          </p:cNvPr>
          <p:cNvSpPr>
            <a:spLocks noGrp="1"/>
          </p:cNvSpPr>
          <p:nvPr>
            <p:ph type="dt" sz="half" idx="10"/>
          </p:nvPr>
        </p:nvSpPr>
        <p:spPr/>
        <p:txBody>
          <a:bodyPr/>
          <a:lstStyle/>
          <a:p>
            <a:fld id="{87DE6118-2437-4B30-8E3C-4D2BE6020583}" type="datetimeFigureOut">
              <a:rPr lang="en-US" smtClean="0"/>
              <a:pPr/>
              <a:t>1/10/19</a:t>
            </a:fld>
            <a:endParaRPr lang="en-US" dirty="0"/>
          </a:p>
        </p:txBody>
      </p:sp>
      <p:sp>
        <p:nvSpPr>
          <p:cNvPr id="5" name="Footer Placeholder 4">
            <a:extLst>
              <a:ext uri="{FF2B5EF4-FFF2-40B4-BE49-F238E27FC236}">
                <a16:creationId xmlns:a16="http://schemas.microsoft.com/office/drawing/2014/main" id="{FEF0AAFB-D925-834A-BC75-74ED50ECEE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05011-7298-1147-A810-EDE36367DA81}"/>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44945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0F2B-F69C-9F45-AD54-987432F60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53AD-8A0E-3F40-9643-2121C07EC85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826F3-FCA4-2548-B366-6161C965EEC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6E378-3146-A049-8DDE-2A1492AD48E9}"/>
              </a:ext>
            </a:extLst>
          </p:cNvPr>
          <p:cNvSpPr>
            <a:spLocks noGrp="1"/>
          </p:cNvSpPr>
          <p:nvPr>
            <p:ph type="dt" sz="half" idx="10"/>
          </p:nvPr>
        </p:nvSpPr>
        <p:spPr/>
        <p:txBody>
          <a:bodyPr/>
          <a:lstStyle/>
          <a:p>
            <a:fld id="{87DE6118-2437-4B30-8E3C-4D2BE6020583}" type="datetimeFigureOut">
              <a:rPr lang="en-US" smtClean="0"/>
              <a:t>1/10/19</a:t>
            </a:fld>
            <a:endParaRPr lang="en-US" dirty="0"/>
          </a:p>
        </p:txBody>
      </p:sp>
      <p:sp>
        <p:nvSpPr>
          <p:cNvPr id="6" name="Footer Placeholder 5">
            <a:extLst>
              <a:ext uri="{FF2B5EF4-FFF2-40B4-BE49-F238E27FC236}">
                <a16:creationId xmlns:a16="http://schemas.microsoft.com/office/drawing/2014/main" id="{F64F271A-8342-9242-914E-94BB212C7D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7E6F7A-8DCD-9B4E-A461-1457E4AE7470}"/>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35809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67C0-8D8D-E542-B641-A500AB5F393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E7DDB-3B73-8841-AD03-A1F73551A1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3DD7396-258B-F642-BCFC-9C8C85054B3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E6B321-F956-414F-B61A-0A048AB08CC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89F8E29-B551-7648-8420-E17B457737C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04F420-5DE0-E74F-81F6-29D2226F76B7}"/>
              </a:ext>
            </a:extLst>
          </p:cNvPr>
          <p:cNvSpPr>
            <a:spLocks noGrp="1"/>
          </p:cNvSpPr>
          <p:nvPr>
            <p:ph type="dt" sz="half" idx="10"/>
          </p:nvPr>
        </p:nvSpPr>
        <p:spPr/>
        <p:txBody>
          <a:bodyPr/>
          <a:lstStyle/>
          <a:p>
            <a:fld id="{87DE6118-2437-4B30-8E3C-4D2BE6020583}" type="datetimeFigureOut">
              <a:rPr lang="en-US" smtClean="0"/>
              <a:t>1/10/19</a:t>
            </a:fld>
            <a:endParaRPr lang="en-US" dirty="0"/>
          </a:p>
        </p:txBody>
      </p:sp>
      <p:sp>
        <p:nvSpPr>
          <p:cNvPr id="8" name="Footer Placeholder 7">
            <a:extLst>
              <a:ext uri="{FF2B5EF4-FFF2-40B4-BE49-F238E27FC236}">
                <a16:creationId xmlns:a16="http://schemas.microsoft.com/office/drawing/2014/main" id="{297BF7F3-1147-444F-867D-B98D28B0AEC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E42D001-739B-214A-AB1A-1F3944C4F01C}"/>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60759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283D-6697-C34A-A810-540CC6F5B9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64304B-6DA6-994B-8201-93C539E54EA3}"/>
              </a:ext>
            </a:extLst>
          </p:cNvPr>
          <p:cNvSpPr>
            <a:spLocks noGrp="1"/>
          </p:cNvSpPr>
          <p:nvPr>
            <p:ph type="dt" sz="half" idx="10"/>
          </p:nvPr>
        </p:nvSpPr>
        <p:spPr/>
        <p:txBody>
          <a:bodyPr/>
          <a:lstStyle/>
          <a:p>
            <a:fld id="{87DE6118-2437-4B30-8E3C-4D2BE6020583}" type="datetimeFigureOut">
              <a:rPr lang="en-US" smtClean="0"/>
              <a:t>1/10/19</a:t>
            </a:fld>
            <a:endParaRPr lang="en-US" dirty="0"/>
          </a:p>
        </p:txBody>
      </p:sp>
      <p:sp>
        <p:nvSpPr>
          <p:cNvPr id="4" name="Footer Placeholder 3">
            <a:extLst>
              <a:ext uri="{FF2B5EF4-FFF2-40B4-BE49-F238E27FC236}">
                <a16:creationId xmlns:a16="http://schemas.microsoft.com/office/drawing/2014/main" id="{528F50D0-3BED-0C45-8BD3-ACFBAA2DE7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10873B-5A8C-6F4D-9CFB-AEA463D06B92}"/>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3111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7DA16-96F1-EC4B-8E7B-60F30F9D9393}"/>
              </a:ext>
            </a:extLst>
          </p:cNvPr>
          <p:cNvSpPr>
            <a:spLocks noGrp="1"/>
          </p:cNvSpPr>
          <p:nvPr>
            <p:ph type="dt" sz="half" idx="10"/>
          </p:nvPr>
        </p:nvSpPr>
        <p:spPr/>
        <p:txBody>
          <a:bodyPr/>
          <a:lstStyle/>
          <a:p>
            <a:fld id="{87DE6118-2437-4B30-8E3C-4D2BE6020583}" type="datetimeFigureOut">
              <a:rPr lang="en-US" smtClean="0"/>
              <a:t>1/10/19</a:t>
            </a:fld>
            <a:endParaRPr lang="en-US" dirty="0"/>
          </a:p>
        </p:txBody>
      </p:sp>
      <p:sp>
        <p:nvSpPr>
          <p:cNvPr id="3" name="Footer Placeholder 2">
            <a:extLst>
              <a:ext uri="{FF2B5EF4-FFF2-40B4-BE49-F238E27FC236}">
                <a16:creationId xmlns:a16="http://schemas.microsoft.com/office/drawing/2014/main" id="{FC8F0B9C-2939-6347-B9BA-6C3D28ADC7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F26780-E586-7A4C-96BE-81C875EB1A13}"/>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4933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1/10/19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extLst>
      <p:ext uri="{BB962C8B-B14F-4D97-AF65-F5344CB8AC3E}">
        <p14:creationId xmlns:p14="http://schemas.microsoft.com/office/powerpoint/2010/main" val="1811288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C854-4E40-7741-BC17-B32841569B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71D05EA-5C82-E94A-8175-BC2AEB4FF8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87049-8B7D-9C46-B3FA-3B37B00011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55D753D-DF77-D14F-BBD3-C940F016EBC5}"/>
              </a:ext>
            </a:extLst>
          </p:cNvPr>
          <p:cNvSpPr>
            <a:spLocks noGrp="1"/>
          </p:cNvSpPr>
          <p:nvPr>
            <p:ph type="dt" sz="half" idx="10"/>
          </p:nvPr>
        </p:nvSpPr>
        <p:spPr/>
        <p:txBody>
          <a:bodyPr/>
          <a:lstStyle/>
          <a:p>
            <a:fld id="{87DE6118-2437-4B30-8E3C-4D2BE6020583}" type="datetimeFigureOut">
              <a:rPr lang="en-US" smtClean="0"/>
              <a:pPr/>
              <a:t>1/10/19</a:t>
            </a:fld>
            <a:endParaRPr lang="en-US" dirty="0"/>
          </a:p>
        </p:txBody>
      </p:sp>
      <p:sp>
        <p:nvSpPr>
          <p:cNvPr id="6" name="Footer Placeholder 5">
            <a:extLst>
              <a:ext uri="{FF2B5EF4-FFF2-40B4-BE49-F238E27FC236}">
                <a16:creationId xmlns:a16="http://schemas.microsoft.com/office/drawing/2014/main" id="{046E6181-8871-E04A-88CC-36AEB1A757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94EBB3-16BB-B24C-91ED-8F3AAB2226B3}"/>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81991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18E8-BFF6-F14D-AEC7-DB430C71F6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677EF7-62BD-3747-B942-95C6B880CF2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5B40EE3-EF36-1945-B311-1D37741DAC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A808FE-0069-1F47-96EA-D561D9748C92}"/>
              </a:ext>
            </a:extLst>
          </p:cNvPr>
          <p:cNvSpPr>
            <a:spLocks noGrp="1"/>
          </p:cNvSpPr>
          <p:nvPr>
            <p:ph type="dt" sz="half" idx="10"/>
          </p:nvPr>
        </p:nvSpPr>
        <p:spPr/>
        <p:txBody>
          <a:bodyPr/>
          <a:lstStyle/>
          <a:p>
            <a:fld id="{87DE6118-2437-4B30-8E3C-4D2BE6020583}" type="datetimeFigureOut">
              <a:rPr lang="en-US" smtClean="0"/>
              <a:pPr/>
              <a:t>1/10/19</a:t>
            </a:fld>
            <a:endParaRPr lang="en-US" dirty="0"/>
          </a:p>
        </p:txBody>
      </p:sp>
      <p:sp>
        <p:nvSpPr>
          <p:cNvPr id="6" name="Footer Placeholder 5">
            <a:extLst>
              <a:ext uri="{FF2B5EF4-FFF2-40B4-BE49-F238E27FC236}">
                <a16:creationId xmlns:a16="http://schemas.microsoft.com/office/drawing/2014/main" id="{23238EAE-260F-0547-9D09-1045B5B81A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0F668F-4532-024E-B47B-F979810D8BF8}"/>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24680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9137-AC9E-AA41-8321-87175AA351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D9D701-919C-DB49-832C-AD367BC03D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B8C88-210C-D74A-9EA4-9B538900FD0E}"/>
              </a:ext>
            </a:extLst>
          </p:cNvPr>
          <p:cNvSpPr>
            <a:spLocks noGrp="1"/>
          </p:cNvSpPr>
          <p:nvPr>
            <p:ph type="dt" sz="half" idx="10"/>
          </p:nvPr>
        </p:nvSpPr>
        <p:spPr/>
        <p:txBody>
          <a:bodyPr/>
          <a:lstStyle/>
          <a:p>
            <a:fld id="{87DE6118-2437-4B30-8E3C-4D2BE6020583}" type="datetimeFigureOut">
              <a:rPr lang="en-US" smtClean="0"/>
              <a:t>1/10/19</a:t>
            </a:fld>
            <a:endParaRPr lang="en-US" dirty="0"/>
          </a:p>
        </p:txBody>
      </p:sp>
      <p:sp>
        <p:nvSpPr>
          <p:cNvPr id="5" name="Footer Placeholder 4">
            <a:extLst>
              <a:ext uri="{FF2B5EF4-FFF2-40B4-BE49-F238E27FC236}">
                <a16:creationId xmlns:a16="http://schemas.microsoft.com/office/drawing/2014/main" id="{F92C0D36-22AE-C244-8E63-EFE5C0A680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7BC286-D380-3642-8EDC-F3FE5ED9D357}"/>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58932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41BBB3-B981-7B48-BE72-DFFD38B1BA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C459-1E1F-A444-9E32-0D762340099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9C91A-EA05-844F-95C4-EFB234D2078E}"/>
              </a:ext>
            </a:extLst>
          </p:cNvPr>
          <p:cNvSpPr>
            <a:spLocks noGrp="1"/>
          </p:cNvSpPr>
          <p:nvPr>
            <p:ph type="dt" sz="half" idx="10"/>
          </p:nvPr>
        </p:nvSpPr>
        <p:spPr/>
        <p:txBody>
          <a:bodyPr/>
          <a:lstStyle/>
          <a:p>
            <a:fld id="{87DE6118-2437-4B30-8E3C-4D2BE6020583}" type="datetimeFigureOut">
              <a:rPr lang="en-US" smtClean="0"/>
              <a:t>1/10/19</a:t>
            </a:fld>
            <a:endParaRPr lang="en-US" dirty="0"/>
          </a:p>
        </p:txBody>
      </p:sp>
      <p:sp>
        <p:nvSpPr>
          <p:cNvPr id="5" name="Footer Placeholder 4">
            <a:extLst>
              <a:ext uri="{FF2B5EF4-FFF2-40B4-BE49-F238E27FC236}">
                <a16:creationId xmlns:a16="http://schemas.microsoft.com/office/drawing/2014/main" id="{7B974B98-8842-134B-8ADA-07772F5074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F8CBC-2FBD-BB4C-AE83-7FC68A8381FE}"/>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32710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6883E4-7559-9247-A4E1-683F8014FAE1}"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3194355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883E4-7559-9247-A4E1-683F8014FAE1}"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3058329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6883E4-7559-9247-A4E1-683F8014FAE1}"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3485914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883E4-7559-9247-A4E1-683F8014FAE1}"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4182802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883E4-7559-9247-A4E1-683F8014FAE1}" type="datetimeFigureOut">
              <a:rPr lang="en-US" smtClean="0"/>
              <a:t>1/10/19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2474779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6883E4-7559-9247-A4E1-683F8014FAE1}" type="datetimeFigureOut">
              <a:rPr lang="en-US" smtClean="0"/>
              <a:t>1/10/19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241097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1/10/19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extLst>
      <p:ext uri="{BB962C8B-B14F-4D97-AF65-F5344CB8AC3E}">
        <p14:creationId xmlns:p14="http://schemas.microsoft.com/office/powerpoint/2010/main" val="3419581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883E4-7559-9247-A4E1-683F8014FAE1}" type="datetimeFigureOut">
              <a:rPr lang="en-US" smtClean="0"/>
              <a:t>1/10/19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1489057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6883E4-7559-9247-A4E1-683F8014FAE1}"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2159364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6883E4-7559-9247-A4E1-683F8014FAE1}"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977847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883E4-7559-9247-A4E1-683F8014FAE1}"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3577024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883E4-7559-9247-A4E1-683F8014FAE1}"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388029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1/10/19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extLst>
      <p:ext uri="{BB962C8B-B14F-4D97-AF65-F5344CB8AC3E}">
        <p14:creationId xmlns:p14="http://schemas.microsoft.com/office/powerpoint/2010/main" val="384006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1/10/19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extLst>
      <p:ext uri="{BB962C8B-B14F-4D97-AF65-F5344CB8AC3E}">
        <p14:creationId xmlns:p14="http://schemas.microsoft.com/office/powerpoint/2010/main" val="215639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1/10/19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extLst>
      <p:ext uri="{BB962C8B-B14F-4D97-AF65-F5344CB8AC3E}">
        <p14:creationId xmlns:p14="http://schemas.microsoft.com/office/powerpoint/2010/main" val="133194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1/10/19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extLst>
      <p:ext uri="{BB962C8B-B14F-4D97-AF65-F5344CB8AC3E}">
        <p14:creationId xmlns:p14="http://schemas.microsoft.com/office/powerpoint/2010/main" val="374004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A group of people standing in front of a crowd&#10;&#10;Description generated with very high confidence">
            <a:extLst>
              <a:ext uri="{FF2B5EF4-FFF2-40B4-BE49-F238E27FC236}">
                <a16:creationId xmlns:a16="http://schemas.microsoft.com/office/drawing/2014/main" id="{F54A88D6-DA04-4374-A0BD-1BE002CC1F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389120"/>
          </a:xfrm>
          <a:prstGeom prst="rect">
            <a:avLst/>
          </a:prstGeom>
        </p:spPr>
      </p:pic>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8" name="Picture 7" descr="A close up of a logo&#10;&#10;Description generated with very high confidence">
            <a:extLst>
              <a:ext uri="{FF2B5EF4-FFF2-40B4-BE49-F238E27FC236}">
                <a16:creationId xmlns:a16="http://schemas.microsoft.com/office/drawing/2014/main" id="{8842876F-9EC9-480D-AFF4-C23727350C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6222" t="32608" r="36425" b="33617"/>
          <a:stretch/>
        </p:blipFill>
        <p:spPr>
          <a:xfrm>
            <a:off x="7489287" y="4532198"/>
            <a:ext cx="1360379" cy="1297975"/>
          </a:xfrm>
          <a:prstGeom prst="rect">
            <a:avLst/>
          </a:prstGeom>
        </p:spPr>
      </p:pic>
    </p:spTree>
    <p:extLst>
      <p:ext uri="{BB962C8B-B14F-4D97-AF65-F5344CB8AC3E}">
        <p14:creationId xmlns:p14="http://schemas.microsoft.com/office/powerpoint/2010/main" val="42665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273050" y="412750"/>
            <a:ext cx="381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455738" y="525463"/>
            <a:ext cx="7519987"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100138" y="1989138"/>
            <a:ext cx="7875587"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82700" y="65166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1/10/19</a:t>
            </a:fld>
            <a:endParaRPr lang="en-US"/>
          </a:p>
        </p:txBody>
      </p:sp>
      <p:sp>
        <p:nvSpPr>
          <p:cNvPr id="5" name="Footer Placeholder 4"/>
          <p:cNvSpPr>
            <a:spLocks noGrp="1"/>
          </p:cNvSpPr>
          <p:nvPr>
            <p:ph type="ftr" sz="quarter" idx="3"/>
          </p:nvPr>
        </p:nvSpPr>
        <p:spPr>
          <a:xfrm>
            <a:off x="7497763" y="6516688"/>
            <a:ext cx="1493837" cy="303212"/>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p:cNvSpPr>
            <a:spLocks noGrp="1"/>
          </p:cNvSpPr>
          <p:nvPr>
            <p:ph type="sldNum" sz="quarter" idx="4"/>
          </p:nvPr>
        </p:nvSpPr>
        <p:spPr>
          <a:xfrm>
            <a:off x="6257925" y="6516688"/>
            <a:ext cx="10414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9144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55638" y="0"/>
            <a:ext cx="3017837"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655638" y="1874838"/>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638" y="6524625"/>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503238" y="855663"/>
            <a:ext cx="849312" cy="650875"/>
            <a:chOff x="502921" y="856420"/>
            <a:chExt cx="850391" cy="649605"/>
          </a:xfrm>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1" name="Picture 10" descr="A close up of a logo&#10;&#10;Description generated with very high confidence">
            <a:extLst>
              <a:ext uri="{FF2B5EF4-FFF2-40B4-BE49-F238E27FC236}">
                <a16:creationId xmlns:a16="http://schemas.microsoft.com/office/drawing/2014/main" id="{68089F09-2C4C-42AC-934A-7C9E6509AB7E}"/>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36222" t="32608" r="36425" b="33617"/>
          <a:stretch/>
        </p:blipFill>
        <p:spPr>
          <a:xfrm>
            <a:off x="157156" y="5900741"/>
            <a:ext cx="985829" cy="940607"/>
          </a:xfrm>
          <a:prstGeom prst="rect">
            <a:avLst/>
          </a:prstGeom>
        </p:spPr>
      </p:pic>
    </p:spTree>
    <p:extLst>
      <p:ext uri="{BB962C8B-B14F-4D97-AF65-F5344CB8AC3E}">
        <p14:creationId xmlns:p14="http://schemas.microsoft.com/office/powerpoint/2010/main" val="27261832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sldNum="0" hdr="0" dt="0"/>
  <p:txStyles>
    <p:titleStyle>
      <a:lvl1pPr algn="l" rtl="0" eaLnBrk="1" fontAlgn="base" hangingPunct="1">
        <a:lnSpc>
          <a:spcPts val="3800"/>
        </a:lnSpc>
        <a:spcBef>
          <a:spcPct val="0"/>
        </a:spcBef>
        <a:spcAft>
          <a:spcPct val="0"/>
        </a:spcAft>
        <a:defRPr sz="3800" b="1" kern="1200" cap="all">
          <a:solidFill>
            <a:schemeClr val="tx2"/>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645A9A-0A56-4981-BE44-24D3148A8B29}" type="datetimeFigureOut">
              <a:rPr lang="en-US" smtClean="0"/>
              <a:t>1/10/19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ECCBE3-7DF3-4CE8-BCD9-C4658CB8DDBE}" type="slidenum">
              <a:rPr lang="en-US" smtClean="0"/>
              <a:t>‹#›</a:t>
            </a:fld>
            <a:endParaRPr lang="en-US"/>
          </a:p>
        </p:txBody>
      </p:sp>
    </p:spTree>
    <p:extLst>
      <p:ext uri="{BB962C8B-B14F-4D97-AF65-F5344CB8AC3E}">
        <p14:creationId xmlns:p14="http://schemas.microsoft.com/office/powerpoint/2010/main" val="196567560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1885A9-A784-EC44-B7F7-3D3174716F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D1915-CBC3-034B-B9CE-73EE93D474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28CA9-D5C0-D842-A7B6-9C864B182C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DE6118-2437-4B30-8E3C-4D2BE6020583}" type="datetimeFigureOut">
              <a:rPr lang="en-US" smtClean="0"/>
              <a:pPr/>
              <a:t>1/10/19</a:t>
            </a:fld>
            <a:endParaRPr lang="en-US" dirty="0"/>
          </a:p>
        </p:txBody>
      </p:sp>
      <p:sp>
        <p:nvSpPr>
          <p:cNvPr id="5" name="Footer Placeholder 4">
            <a:extLst>
              <a:ext uri="{FF2B5EF4-FFF2-40B4-BE49-F238E27FC236}">
                <a16:creationId xmlns:a16="http://schemas.microsoft.com/office/drawing/2014/main" id="{9A7B408A-0A72-194F-969F-8598BA3BB34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7366C-39F5-C541-9534-8EFDDE76118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3941569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5893"/>
            <a:ext cx="7886700" cy="12847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883E4-7559-9247-A4E1-683F8014FAE1}" type="datetimeFigureOut">
              <a:rPr lang="en-US" smtClean="0"/>
              <a:t>1/10/19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977E0-39F7-8B40-9EAD-2BFAF4AFD14C}" type="slidenum">
              <a:rPr lang="en-US" smtClean="0"/>
              <a:t>‹#›</a:t>
            </a:fld>
            <a:endParaRPr lang="en-US" dirty="0"/>
          </a:p>
        </p:txBody>
      </p:sp>
      <p:sp>
        <p:nvSpPr>
          <p:cNvPr id="7" name="Rectangle 6">
            <a:extLst>
              <a:ext uri="{FF2B5EF4-FFF2-40B4-BE49-F238E27FC236}">
                <a16:creationId xmlns:a16="http://schemas.microsoft.com/office/drawing/2014/main" id="{D9055577-172F-6A45-848D-D5F7BD94BF01}"/>
              </a:ext>
            </a:extLst>
          </p:cNvPr>
          <p:cNvSpPr/>
          <p:nvPr userDrawn="1"/>
        </p:nvSpPr>
        <p:spPr>
          <a:xfrm>
            <a:off x="206477" y="221227"/>
            <a:ext cx="8731045" cy="6460004"/>
          </a:xfrm>
          <a:prstGeom prst="rect">
            <a:avLst/>
          </a:prstGeom>
          <a:noFill/>
          <a:ln w="444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385DF02-202A-7F4D-B5C9-82510A250E7C}"/>
              </a:ext>
            </a:extLst>
          </p:cNvPr>
          <p:cNvSpPr txBox="1"/>
          <p:nvPr userDrawn="1"/>
        </p:nvSpPr>
        <p:spPr>
          <a:xfrm>
            <a:off x="628649" y="6474233"/>
            <a:ext cx="7886700" cy="369332"/>
          </a:xfrm>
          <a:prstGeom prst="rect">
            <a:avLst/>
          </a:prstGeom>
          <a:noFill/>
        </p:spPr>
        <p:txBody>
          <a:bodyPr wrap="square" rtlCol="0">
            <a:spAutoFit/>
          </a:bodyPr>
          <a:lstStyle/>
          <a:p>
            <a:pPr algn="ctr"/>
            <a:r>
              <a:rPr lang="en-US" sz="1800" b="1" i="1" dirty="0">
                <a:solidFill>
                  <a:schemeClr val="accent2"/>
                </a:solidFill>
              </a:rPr>
              <a:t>Inspiring individuals, encouraging excellence through education-based athletics</a:t>
            </a:r>
          </a:p>
        </p:txBody>
      </p:sp>
      <p:sp>
        <p:nvSpPr>
          <p:cNvPr id="11" name="TextBox 10">
            <a:extLst>
              <a:ext uri="{FF2B5EF4-FFF2-40B4-BE49-F238E27FC236}">
                <a16:creationId xmlns:a16="http://schemas.microsoft.com/office/drawing/2014/main" id="{AA430A08-A518-0740-B66F-5B62AA9C8844}"/>
              </a:ext>
            </a:extLst>
          </p:cNvPr>
          <p:cNvSpPr txBox="1"/>
          <p:nvPr userDrawn="1"/>
        </p:nvSpPr>
        <p:spPr>
          <a:xfrm>
            <a:off x="628649" y="36561"/>
            <a:ext cx="7886700" cy="369332"/>
          </a:xfrm>
          <a:prstGeom prst="rect">
            <a:avLst/>
          </a:prstGeom>
          <a:noFill/>
        </p:spPr>
        <p:txBody>
          <a:bodyPr wrap="square" rtlCol="0">
            <a:spAutoFit/>
          </a:bodyPr>
          <a:lstStyle/>
          <a:p>
            <a:pPr algn="ctr"/>
            <a:r>
              <a:rPr lang="en-US" sz="1800" b="1" i="0" dirty="0">
                <a:solidFill>
                  <a:schemeClr val="accent2"/>
                </a:solidFill>
              </a:rPr>
              <a:t>North Carolina High School Athletic Association</a:t>
            </a:r>
          </a:p>
        </p:txBody>
      </p:sp>
    </p:spTree>
    <p:extLst>
      <p:ext uri="{BB962C8B-B14F-4D97-AF65-F5344CB8AC3E}">
        <p14:creationId xmlns:p14="http://schemas.microsoft.com/office/powerpoint/2010/main" val="36003822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4757"/>
            <a:ext cx="9144000" cy="5145993"/>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8840066" cy="51435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2686050" cy="51435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D301454-CE46-47DF-A5C2-4870B58750EC}"/>
              </a:ext>
            </a:extLst>
          </p:cNvPr>
          <p:cNvSpPr>
            <a:spLocks noGrp="1"/>
          </p:cNvSpPr>
          <p:nvPr>
            <p:ph type="title"/>
          </p:nvPr>
        </p:nvSpPr>
        <p:spPr>
          <a:xfrm>
            <a:off x="624751" y="1131094"/>
            <a:ext cx="7890527" cy="994172"/>
          </a:xfrm>
        </p:spPr>
        <p:txBody>
          <a:bodyPr>
            <a:normAutofit/>
          </a:bodyPr>
          <a:lstStyle/>
          <a:p>
            <a:r>
              <a:rPr lang="en-US"/>
              <a:t>The </a:t>
            </a:r>
            <a:r>
              <a:rPr lang="en-US">
                <a:latin typeface="Algerian" panose="04020705040A02060702" pitchFamily="82" charset="0"/>
              </a:rPr>
              <a:t>“IT” </a:t>
            </a:r>
            <a:r>
              <a:rPr lang="en-US"/>
              <a:t>Factor</a:t>
            </a:r>
          </a:p>
        </p:txBody>
      </p:sp>
      <p:graphicFrame>
        <p:nvGraphicFramePr>
          <p:cNvPr id="7" name="Content Placeholder 4">
            <a:extLst>
              <a:ext uri="{FF2B5EF4-FFF2-40B4-BE49-F238E27FC236}">
                <a16:creationId xmlns:a16="http://schemas.microsoft.com/office/drawing/2014/main" id="{FD13CDED-87C1-4B4E-9595-1AF8C15E68C0}"/>
              </a:ext>
            </a:extLst>
          </p:cNvPr>
          <p:cNvGraphicFramePr>
            <a:graphicFrameLocks noGrp="1"/>
          </p:cNvGraphicFramePr>
          <p:nvPr>
            <p:ph idx="1"/>
            <p:extLst/>
          </p:nvPr>
        </p:nvGraphicFramePr>
        <p:xfrm>
          <a:off x="628650" y="2374106"/>
          <a:ext cx="7886700" cy="311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8723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13DD819-0B7A-924B-B2CC-7FD296C57038}"/>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0" y="342900"/>
            <a:ext cx="10058415" cy="5657850"/>
          </a:xfrm>
          <a:prstGeom prst="rect">
            <a:avLst/>
          </a:prstGeom>
        </p:spPr>
      </p:pic>
      <p:sp>
        <p:nvSpPr>
          <p:cNvPr id="11"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605882"/>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68580" tIns="34290" rIns="68580" bIns="34290" rtlCol="0" anchor="t">
            <a:normAutofit/>
          </a:bodyPr>
          <a:lstStyle/>
          <a:p>
            <a:pPr marL="0" marR="0" lvl="0" indent="0" algn="ctr" defTabSz="342900" rtl="0" eaLnBrk="1" fontAlgn="auto" latinLnBrk="0" hangingPunct="1">
              <a:lnSpc>
                <a:spcPct val="100000"/>
              </a:lnSpc>
              <a:spcBef>
                <a:spcPts val="0"/>
              </a:spcBef>
              <a:spcAft>
                <a:spcPts val="750"/>
              </a:spcAft>
              <a:buClr>
                <a:prstClr val="black"/>
              </a:buClr>
              <a:buSzPct val="100000"/>
              <a:buFontTx/>
              <a:buNone/>
              <a:tabLst/>
              <a:defRPr/>
            </a:pPr>
            <a:endParaRPr kumimoji="0" lang="en-US" sz="1200" b="0" i="0" u="none" strike="noStrike" kern="1200" cap="all" spc="0" normalizeH="0" baseline="0" noProof="0">
              <a:ln>
                <a:noFill/>
              </a:ln>
              <a:solidFill>
                <a:prstClr val="black"/>
              </a:solidFill>
              <a:effectLst/>
              <a:uLnTx/>
              <a:uFillTx/>
              <a:latin typeface="Calibri" panose="020F0502020204030204"/>
              <a:ea typeface="+mn-ea"/>
              <a:cs typeface="Arial" pitchFamily="34" charset="0"/>
            </a:endParaRPr>
          </a:p>
        </p:txBody>
      </p:sp>
      <p:cxnSp>
        <p:nvCxnSpPr>
          <p:cNvPr id="13" name="Straight Connector 12">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6010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2E03E6-3759-403E-952C-8AFBF900A1BB}"/>
              </a:ext>
            </a:extLst>
          </p:cNvPr>
          <p:cNvSpPr>
            <a:spLocks noGrp="1"/>
          </p:cNvSpPr>
          <p:nvPr>
            <p:ph type="title"/>
          </p:nvPr>
        </p:nvSpPr>
        <p:spPr>
          <a:xfrm>
            <a:off x="489519" y="1605881"/>
            <a:ext cx="3153103" cy="1007066"/>
          </a:xfrm>
        </p:spPr>
        <p:txBody>
          <a:bodyPr vert="horz" lIns="68580" tIns="34290" rIns="68580" bIns="34290" rtlCol="0" anchor="ctr">
            <a:normAutofit/>
          </a:bodyPr>
          <a:lstStyle/>
          <a:p>
            <a:pPr algn="ctr"/>
            <a:r>
              <a:rPr lang="en-US" sz="2700" dirty="0"/>
              <a:t>Fan Behavior</a:t>
            </a:r>
          </a:p>
        </p:txBody>
      </p:sp>
      <p:graphicFrame>
        <p:nvGraphicFramePr>
          <p:cNvPr id="5" name="Content Placeholder 2">
            <a:extLst>
              <a:ext uri="{FF2B5EF4-FFF2-40B4-BE49-F238E27FC236}">
                <a16:creationId xmlns:a16="http://schemas.microsoft.com/office/drawing/2014/main" id="{E002BF74-56DB-4C42-8CFD-7041F4637E46}"/>
              </a:ext>
            </a:extLst>
          </p:cNvPr>
          <p:cNvGraphicFramePr>
            <a:graphicFrameLocks noGrp="1"/>
          </p:cNvGraphicFramePr>
          <p:nvPr>
            <p:ph sz="half" idx="1"/>
            <p:extLst/>
          </p:nvPr>
        </p:nvGraphicFramePr>
        <p:xfrm>
          <a:off x="318407" y="2474082"/>
          <a:ext cx="7480317" cy="3355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094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7700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308610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2A0895D-F914-4DFF-8B90-2D07609AD501}"/>
              </a:ext>
            </a:extLst>
          </p:cNvPr>
          <p:cNvSpPr>
            <a:spLocks noGrp="1"/>
          </p:cNvSpPr>
          <p:nvPr>
            <p:ph type="title"/>
          </p:nvPr>
        </p:nvSpPr>
        <p:spPr>
          <a:xfrm>
            <a:off x="707458" y="1391452"/>
            <a:ext cx="2528249" cy="4126698"/>
          </a:xfrm>
        </p:spPr>
        <p:txBody>
          <a:bodyPr>
            <a:normAutofit/>
          </a:bodyPr>
          <a:lstStyle/>
          <a:p>
            <a:r>
              <a:rPr lang="en-US">
                <a:solidFill>
                  <a:srgbClr val="FFFFFF"/>
                </a:solidFill>
              </a:rPr>
              <a:t>Filing An Ejection Report</a:t>
            </a:r>
            <a:br>
              <a:rPr lang="en-US">
                <a:solidFill>
                  <a:srgbClr val="FFFFFF"/>
                </a:solidFill>
              </a:rPr>
            </a:br>
            <a:endParaRPr lang="en-US">
              <a:solidFill>
                <a:srgbClr val="FFFFFF"/>
              </a:solidFill>
            </a:endParaRPr>
          </a:p>
        </p:txBody>
      </p:sp>
      <p:graphicFrame>
        <p:nvGraphicFramePr>
          <p:cNvPr id="16" name="Content Placeholder 2">
            <a:extLst>
              <a:ext uri="{FF2B5EF4-FFF2-40B4-BE49-F238E27FC236}">
                <a16:creationId xmlns:a16="http://schemas.microsoft.com/office/drawing/2014/main" id="{4D6C0EF2-FFE4-49C5-BABA-C9782687FE3E}"/>
              </a:ext>
            </a:extLst>
          </p:cNvPr>
          <p:cNvGraphicFramePr>
            <a:graphicFrameLocks noGrp="1"/>
          </p:cNvGraphicFramePr>
          <p:nvPr>
            <p:ph idx="1"/>
            <p:extLst/>
          </p:nvPr>
        </p:nvGraphicFramePr>
        <p:xfrm>
          <a:off x="3960019" y="1339454"/>
          <a:ext cx="4701779"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46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7700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308610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2A0895D-F914-4DFF-8B90-2D07609AD501}"/>
              </a:ext>
            </a:extLst>
          </p:cNvPr>
          <p:cNvSpPr>
            <a:spLocks noGrp="1"/>
          </p:cNvSpPr>
          <p:nvPr>
            <p:ph type="title"/>
          </p:nvPr>
        </p:nvSpPr>
        <p:spPr>
          <a:xfrm>
            <a:off x="707458" y="1391452"/>
            <a:ext cx="2528249" cy="4126698"/>
          </a:xfrm>
        </p:spPr>
        <p:txBody>
          <a:bodyPr>
            <a:normAutofit/>
          </a:bodyPr>
          <a:lstStyle/>
          <a:p>
            <a:r>
              <a:rPr lang="en-US">
                <a:solidFill>
                  <a:srgbClr val="FFFFFF"/>
                </a:solidFill>
              </a:rPr>
              <a:t>Filing An Ejection Report</a:t>
            </a:r>
            <a:br>
              <a:rPr lang="en-US">
                <a:solidFill>
                  <a:srgbClr val="FFFFFF"/>
                </a:solidFill>
              </a:rPr>
            </a:br>
            <a:endParaRPr lang="en-US">
              <a:solidFill>
                <a:srgbClr val="FFFFFF"/>
              </a:solidFill>
            </a:endParaRPr>
          </a:p>
        </p:txBody>
      </p:sp>
      <p:graphicFrame>
        <p:nvGraphicFramePr>
          <p:cNvPr id="16" name="Content Placeholder 2">
            <a:extLst>
              <a:ext uri="{FF2B5EF4-FFF2-40B4-BE49-F238E27FC236}">
                <a16:creationId xmlns:a16="http://schemas.microsoft.com/office/drawing/2014/main" id="{4D6C0EF2-FFE4-49C5-BABA-C9782687FE3E}"/>
              </a:ext>
            </a:extLst>
          </p:cNvPr>
          <p:cNvGraphicFramePr>
            <a:graphicFrameLocks noGrp="1"/>
          </p:cNvGraphicFramePr>
          <p:nvPr>
            <p:ph idx="1"/>
            <p:extLst/>
          </p:nvPr>
        </p:nvGraphicFramePr>
        <p:xfrm>
          <a:off x="3960019" y="1131570"/>
          <a:ext cx="4701779"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16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Rounded 10">
            <a:extLst>
              <a:ext uri="{FF2B5EF4-FFF2-40B4-BE49-F238E27FC236}">
                <a16:creationId xmlns:a16="http://schemas.microsoft.com/office/drawing/2014/main" id="{76E6212F-EB21-4328-8386-832840CB43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7100" y="1604792"/>
            <a:ext cx="4442616"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Top Corners Rounded 12">
            <a:extLst>
              <a:ext uri="{FF2B5EF4-FFF2-40B4-BE49-F238E27FC236}">
                <a16:creationId xmlns:a16="http://schemas.microsoft.com/office/drawing/2014/main" id="{9E74304E-CF2D-41E1-92CF-7FC508311B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2900" y="1645101"/>
            <a:ext cx="4207048"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717401F-8127-4697-8085-3D6C69B5D25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4276898"/>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B60747E7-9F9C-384B-8765-AFBC6D08779D}"/>
              </a:ext>
            </a:extLst>
          </p:cNvPr>
          <p:cNvPicPr>
            <a:picLocks noGrp="1" noChangeAspect="1"/>
          </p:cNvPicPr>
          <p:nvPr>
            <p:ph idx="1"/>
          </p:nvPr>
        </p:nvPicPr>
        <p:blipFill>
          <a:blip r:embed="rId2"/>
          <a:stretch>
            <a:fillRect/>
          </a:stretch>
        </p:blipFill>
        <p:spPr>
          <a:xfrm>
            <a:off x="4216037" y="857250"/>
            <a:ext cx="4840679" cy="5516444"/>
          </a:xfrm>
          <a:prstGeom prst="rect">
            <a:avLst/>
          </a:prstGeom>
        </p:spPr>
      </p:pic>
      <p:sp>
        <p:nvSpPr>
          <p:cNvPr id="2" name="Title 1">
            <a:extLst>
              <a:ext uri="{FF2B5EF4-FFF2-40B4-BE49-F238E27FC236}">
                <a16:creationId xmlns:a16="http://schemas.microsoft.com/office/drawing/2014/main" id="{1C4C387D-8DD4-4E12-A8AD-DCF864149CD8}"/>
              </a:ext>
            </a:extLst>
          </p:cNvPr>
          <p:cNvSpPr>
            <a:spLocks noGrp="1"/>
          </p:cNvSpPr>
          <p:nvPr>
            <p:ph type="title"/>
          </p:nvPr>
        </p:nvSpPr>
        <p:spPr>
          <a:xfrm>
            <a:off x="249236" y="1699022"/>
            <a:ext cx="2978415" cy="2437040"/>
          </a:xfrm>
        </p:spPr>
        <p:txBody>
          <a:bodyPr vert="horz" lIns="68580" tIns="34290" rIns="68580" bIns="34290" rtlCol="0" anchor="ctr">
            <a:normAutofit/>
          </a:bodyPr>
          <a:lstStyle/>
          <a:p>
            <a:r>
              <a:rPr lang="en-US" sz="4050">
                <a:solidFill>
                  <a:schemeClr val="bg1"/>
                </a:solidFill>
              </a:rPr>
              <a:t>Filing An Ejection Report</a:t>
            </a:r>
          </a:p>
        </p:txBody>
      </p:sp>
    </p:spTree>
    <p:extLst>
      <p:ext uri="{BB962C8B-B14F-4D97-AF65-F5344CB8AC3E}">
        <p14:creationId xmlns:p14="http://schemas.microsoft.com/office/powerpoint/2010/main" val="229218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Rounded 10">
            <a:extLst>
              <a:ext uri="{FF2B5EF4-FFF2-40B4-BE49-F238E27FC236}">
                <a16:creationId xmlns:a16="http://schemas.microsoft.com/office/drawing/2014/main" id="{76E6212F-EB21-4328-8386-832840CB43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7100" y="1604792"/>
            <a:ext cx="4442616"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Top Corners Rounded 12">
            <a:extLst>
              <a:ext uri="{FF2B5EF4-FFF2-40B4-BE49-F238E27FC236}">
                <a16:creationId xmlns:a16="http://schemas.microsoft.com/office/drawing/2014/main" id="{9E74304E-CF2D-41E1-92CF-7FC508311B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2900" y="1645101"/>
            <a:ext cx="4207048"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717401F-8127-4697-8085-3D6C69B5D25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4276898"/>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B60747E7-9F9C-384B-8765-AFBC6D08779D}"/>
              </a:ext>
            </a:extLst>
          </p:cNvPr>
          <p:cNvPicPr>
            <a:picLocks noGrp="1" noChangeAspect="1"/>
          </p:cNvPicPr>
          <p:nvPr>
            <p:ph idx="1"/>
          </p:nvPr>
        </p:nvPicPr>
        <p:blipFill>
          <a:blip r:embed="rId2"/>
          <a:stretch>
            <a:fillRect/>
          </a:stretch>
        </p:blipFill>
        <p:spPr>
          <a:xfrm>
            <a:off x="4216037" y="857250"/>
            <a:ext cx="4840679" cy="5516444"/>
          </a:xfrm>
          <a:prstGeom prst="rect">
            <a:avLst/>
          </a:prstGeom>
        </p:spPr>
      </p:pic>
      <p:sp>
        <p:nvSpPr>
          <p:cNvPr id="2" name="Title 1">
            <a:extLst>
              <a:ext uri="{FF2B5EF4-FFF2-40B4-BE49-F238E27FC236}">
                <a16:creationId xmlns:a16="http://schemas.microsoft.com/office/drawing/2014/main" id="{1C4C387D-8DD4-4E12-A8AD-DCF864149CD8}"/>
              </a:ext>
            </a:extLst>
          </p:cNvPr>
          <p:cNvSpPr>
            <a:spLocks noGrp="1"/>
          </p:cNvSpPr>
          <p:nvPr>
            <p:ph type="title"/>
          </p:nvPr>
        </p:nvSpPr>
        <p:spPr>
          <a:xfrm>
            <a:off x="249236" y="1699022"/>
            <a:ext cx="2978415" cy="2437040"/>
          </a:xfrm>
        </p:spPr>
        <p:txBody>
          <a:bodyPr vert="horz" lIns="68580" tIns="34290" rIns="68580" bIns="34290" rtlCol="0" anchor="ctr">
            <a:normAutofit/>
          </a:bodyPr>
          <a:lstStyle/>
          <a:p>
            <a:r>
              <a:rPr lang="en-US" sz="4050">
                <a:solidFill>
                  <a:schemeClr val="bg1"/>
                </a:solidFill>
              </a:rPr>
              <a:t>Filing An Ejection Report</a:t>
            </a:r>
          </a:p>
        </p:txBody>
      </p:sp>
    </p:spTree>
    <p:extLst>
      <p:ext uri="{BB962C8B-B14F-4D97-AF65-F5344CB8AC3E}">
        <p14:creationId xmlns:p14="http://schemas.microsoft.com/office/powerpoint/2010/main" val="1947609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76E6212F-EB21-4328-8386-832840CB43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7100" y="1604792"/>
            <a:ext cx="4442616"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9E74304E-CF2D-41E1-92CF-7FC508311B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2900" y="1645101"/>
            <a:ext cx="4207048"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4717401F-8127-4697-8085-3D6C69B5D25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4276898"/>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2154C334-A158-3F45-AA17-B24671BE7AC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904314" y="844782"/>
            <a:ext cx="5224597" cy="5237689"/>
          </a:xfrm>
          <a:prstGeom prst="rect">
            <a:avLst/>
          </a:prstGeom>
        </p:spPr>
      </p:pic>
      <p:sp>
        <p:nvSpPr>
          <p:cNvPr id="2" name="Title 1">
            <a:extLst>
              <a:ext uri="{FF2B5EF4-FFF2-40B4-BE49-F238E27FC236}">
                <a16:creationId xmlns:a16="http://schemas.microsoft.com/office/drawing/2014/main" id="{A3EE8538-C2ED-4477-B6D1-C6C84AE1341B}"/>
              </a:ext>
            </a:extLst>
          </p:cNvPr>
          <p:cNvSpPr>
            <a:spLocks noGrp="1"/>
          </p:cNvSpPr>
          <p:nvPr>
            <p:ph type="title"/>
          </p:nvPr>
        </p:nvSpPr>
        <p:spPr>
          <a:xfrm>
            <a:off x="249236" y="1699022"/>
            <a:ext cx="2978415" cy="2437040"/>
          </a:xfrm>
        </p:spPr>
        <p:txBody>
          <a:bodyPr vert="horz" lIns="68580" tIns="34290" rIns="68580" bIns="34290" rtlCol="0" anchor="ctr">
            <a:normAutofit/>
          </a:bodyPr>
          <a:lstStyle/>
          <a:p>
            <a:r>
              <a:rPr lang="en-US" sz="4050" dirty="0">
                <a:solidFill>
                  <a:schemeClr val="bg1"/>
                </a:solidFill>
              </a:rPr>
              <a:t>Filing A DQ Report</a:t>
            </a:r>
          </a:p>
        </p:txBody>
      </p:sp>
    </p:spTree>
    <p:extLst>
      <p:ext uri="{BB962C8B-B14F-4D97-AF65-F5344CB8AC3E}">
        <p14:creationId xmlns:p14="http://schemas.microsoft.com/office/powerpoint/2010/main" val="2068506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6" y="857248"/>
            <a:ext cx="5157704" cy="51435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A26BD7-1266-4489-980F-57ECF878346E}"/>
              </a:ext>
            </a:extLst>
          </p:cNvPr>
          <p:cNvSpPr>
            <a:spLocks noGrp="1"/>
          </p:cNvSpPr>
          <p:nvPr>
            <p:ph type="title"/>
          </p:nvPr>
        </p:nvSpPr>
        <p:spPr>
          <a:xfrm>
            <a:off x="622336" y="2916552"/>
            <a:ext cx="2774102" cy="1024896"/>
          </a:xfrm>
          <a:solidFill>
            <a:schemeClr val="bg1">
              <a:alpha val="50000"/>
            </a:schemeClr>
          </a:solidFill>
          <a:ln w="25400" cap="sq">
            <a:solidFill>
              <a:schemeClr val="tx1"/>
            </a:solidFill>
            <a:miter lim="800000"/>
          </a:ln>
        </p:spPr>
        <p:txBody>
          <a:bodyPr>
            <a:normAutofit/>
          </a:bodyPr>
          <a:lstStyle/>
          <a:p>
            <a:pPr algn="ctr"/>
            <a:r>
              <a:rPr lang="en-US" sz="2400" b="1" dirty="0"/>
              <a:t>Ejection Criteria</a:t>
            </a:r>
            <a:br>
              <a:rPr lang="en-US" sz="2400" dirty="0"/>
            </a:br>
            <a:r>
              <a:rPr lang="en-US" sz="2400" dirty="0"/>
              <a:t>Post-Game Ejections</a:t>
            </a:r>
          </a:p>
        </p:txBody>
      </p:sp>
      <p:sp>
        <p:nvSpPr>
          <p:cNvPr id="3" name="Content Placeholder 2">
            <a:extLst>
              <a:ext uri="{FF2B5EF4-FFF2-40B4-BE49-F238E27FC236}">
                <a16:creationId xmlns:a16="http://schemas.microsoft.com/office/drawing/2014/main" id="{9BD5185C-F77A-4D48-A205-92F858241C87}"/>
              </a:ext>
            </a:extLst>
          </p:cNvPr>
          <p:cNvSpPr>
            <a:spLocks noGrp="1"/>
          </p:cNvSpPr>
          <p:nvPr>
            <p:ph idx="1"/>
          </p:nvPr>
        </p:nvSpPr>
        <p:spPr>
          <a:xfrm>
            <a:off x="4536887" y="1459228"/>
            <a:ext cx="4056522" cy="3939542"/>
          </a:xfrm>
        </p:spPr>
        <p:txBody>
          <a:bodyPr anchor="ctr">
            <a:normAutofit lnSpcReduction="10000"/>
          </a:bodyPr>
          <a:lstStyle/>
          <a:p>
            <a:r>
              <a:rPr lang="en-US" sz="1800" b="1" dirty="0">
                <a:solidFill>
                  <a:schemeClr val="bg1"/>
                </a:solidFill>
              </a:rPr>
              <a:t>No </a:t>
            </a:r>
            <a:r>
              <a:rPr lang="en-US" sz="1800" b="1" dirty="0">
                <a:solidFill>
                  <a:srgbClr val="FFFF00"/>
                </a:solidFill>
              </a:rPr>
              <a:t>“free shots” </a:t>
            </a:r>
            <a:r>
              <a:rPr lang="en-US" sz="1800" b="1" dirty="0">
                <a:solidFill>
                  <a:schemeClr val="bg1"/>
                </a:solidFill>
              </a:rPr>
              <a:t>after the game/contest…in fact, </a:t>
            </a:r>
            <a:r>
              <a:rPr lang="en-US" sz="1800" b="1" u="sng" dirty="0">
                <a:solidFill>
                  <a:schemeClr val="bg1"/>
                </a:solidFill>
              </a:rPr>
              <a:t>there should be enhanced attention given to post-game ejections</a:t>
            </a:r>
          </a:p>
          <a:p>
            <a:pPr lvl="1"/>
            <a:r>
              <a:rPr lang="en-US" dirty="0">
                <a:solidFill>
                  <a:schemeClr val="bg1"/>
                </a:solidFill>
              </a:rPr>
              <a:t>These are to be enforced same as in-game ejections.</a:t>
            </a:r>
          </a:p>
          <a:p>
            <a:pPr lvl="1"/>
            <a:r>
              <a:rPr lang="en-US" dirty="0">
                <a:solidFill>
                  <a:schemeClr val="bg1"/>
                </a:solidFill>
              </a:rPr>
              <a:t>Do not allow inappropriate language/contact/input after the contest is complete</a:t>
            </a:r>
          </a:p>
          <a:p>
            <a:pPr lvl="1"/>
            <a:r>
              <a:rPr lang="en-US" dirty="0">
                <a:solidFill>
                  <a:schemeClr val="bg1"/>
                </a:solidFill>
              </a:rPr>
              <a:t>Coaches and players are expected to role model excellence at all times</a:t>
            </a:r>
          </a:p>
          <a:p>
            <a:pPr lvl="1"/>
            <a:endParaRPr lang="en-US" dirty="0">
              <a:solidFill>
                <a:schemeClr val="bg1"/>
              </a:solidFill>
            </a:endParaRPr>
          </a:p>
          <a:p>
            <a:pPr marL="397764" lvl="1" indent="0">
              <a:buNone/>
            </a:pPr>
            <a:r>
              <a:rPr lang="en-US" sz="2400" b="1" dirty="0">
                <a:solidFill>
                  <a:schemeClr val="accent4"/>
                </a:solidFill>
              </a:rPr>
              <a:t>“What you permit, you </a:t>
            </a:r>
          </a:p>
          <a:p>
            <a:pPr marL="397764" lvl="1" indent="0">
              <a:buNone/>
            </a:pPr>
            <a:r>
              <a:rPr lang="en-US" sz="2400" b="1" dirty="0">
                <a:solidFill>
                  <a:schemeClr val="accent4"/>
                </a:solidFill>
              </a:rPr>
              <a:t>            promote!”</a:t>
            </a:r>
          </a:p>
        </p:txBody>
      </p:sp>
    </p:spTree>
    <p:extLst>
      <p:ext uri="{BB962C8B-B14F-4D97-AF65-F5344CB8AC3E}">
        <p14:creationId xmlns:p14="http://schemas.microsoft.com/office/powerpoint/2010/main" val="427093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70E8-8C7E-4156-93A2-499CBAC0E6C4}"/>
              </a:ext>
            </a:extLst>
          </p:cNvPr>
          <p:cNvSpPr>
            <a:spLocks noGrp="1"/>
          </p:cNvSpPr>
          <p:nvPr>
            <p:ph type="ctrTitle"/>
          </p:nvPr>
        </p:nvSpPr>
        <p:spPr/>
        <p:txBody>
          <a:bodyPr/>
          <a:lstStyle/>
          <a:p>
            <a:r>
              <a:rPr lang="en-US" dirty="0"/>
              <a:t>2019 </a:t>
            </a:r>
            <a:r>
              <a:rPr lang="en-US" dirty="0" err="1"/>
              <a:t>nfhs</a:t>
            </a:r>
            <a:r>
              <a:rPr lang="en-US" dirty="0"/>
              <a:t> baseball rules </a:t>
            </a:r>
            <a:r>
              <a:rPr lang="en-US" dirty="0" err="1"/>
              <a:t>powerpoint</a:t>
            </a:r>
            <a:endParaRPr lang="en-US" dirty="0"/>
          </a:p>
        </p:txBody>
      </p:sp>
      <p:sp>
        <p:nvSpPr>
          <p:cNvPr id="3" name="Subtitle 2">
            <a:extLst>
              <a:ext uri="{FF2B5EF4-FFF2-40B4-BE49-F238E27FC236}">
                <a16:creationId xmlns:a16="http://schemas.microsoft.com/office/drawing/2014/main" id="{DB3B2EAB-33CB-420F-A3A4-E561504E953C}"/>
              </a:ext>
            </a:extLst>
          </p:cNvPr>
          <p:cNvSpPr>
            <a:spLocks noGrp="1"/>
          </p:cNvSpPr>
          <p:nvPr>
            <p:ph type="subTitle" idx="1"/>
          </p:nvPr>
        </p:nvSpPr>
        <p:spPr/>
        <p:txBody>
          <a:bodyPr/>
          <a:lstStyle/>
          <a:p>
            <a:r>
              <a:rPr lang="en-US" dirty="0"/>
              <a:t>B. Elliot Hopkins, MLD, CAA</a:t>
            </a:r>
          </a:p>
          <a:p>
            <a:r>
              <a:rPr lang="en-US" dirty="0"/>
              <a:t>Director of Sports, Sanctioning and Student Services</a:t>
            </a:r>
          </a:p>
        </p:txBody>
      </p:sp>
    </p:spTree>
    <p:extLst>
      <p:ext uri="{BB962C8B-B14F-4D97-AF65-F5344CB8AC3E}">
        <p14:creationId xmlns:p14="http://schemas.microsoft.com/office/powerpoint/2010/main" val="411187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NFHS Rules Book as e-Books </a:t>
            </a:r>
          </a:p>
        </p:txBody>
      </p:sp>
      <p:sp>
        <p:nvSpPr>
          <p:cNvPr id="3" name="Content Placeholder 2"/>
          <p:cNvSpPr>
            <a:spLocks noGrp="1"/>
          </p:cNvSpPr>
          <p:nvPr>
            <p:ph sz="half" idx="2"/>
          </p:nvPr>
        </p:nvSpPr>
        <p:spPr>
          <a:xfrm>
            <a:off x="4997526" y="1950044"/>
            <a:ext cx="4038600" cy="4525963"/>
          </a:xfrm>
        </p:spPr>
        <p:txBody>
          <a:bodyPr/>
          <a:lstStyle/>
          <a:p>
            <a:r>
              <a:rPr lang="en-US" dirty="0"/>
              <a:t>E-books features:</a:t>
            </a:r>
          </a:p>
          <a:p>
            <a:pPr lvl="1"/>
            <a:r>
              <a:rPr lang="en-US" dirty="0"/>
              <a:t>Searchable</a:t>
            </a:r>
          </a:p>
          <a:p>
            <a:pPr lvl="1"/>
            <a:r>
              <a:rPr lang="en-US" dirty="0"/>
              <a:t>Highlight areas of interest</a:t>
            </a:r>
          </a:p>
          <a:p>
            <a:pPr lvl="1"/>
            <a:r>
              <a:rPr lang="en-US" dirty="0"/>
              <a:t>Make notes</a:t>
            </a:r>
          </a:p>
          <a:p>
            <a:pPr lvl="1"/>
            <a:r>
              <a:rPr lang="en-US" dirty="0"/>
              <a:t>Desktop laptop availability</a:t>
            </a:r>
          </a:p>
          <a:p>
            <a:pPr lvl="1"/>
            <a:r>
              <a:rPr lang="en-US" dirty="0"/>
              <a:t>Easy navigation</a:t>
            </a:r>
          </a:p>
          <a:p>
            <a:pPr lvl="1"/>
            <a:r>
              <a:rPr lang="en-US" dirty="0"/>
              <a:t>Adjustable viewing size</a:t>
            </a:r>
          </a:p>
          <a:p>
            <a:pPr lvl="1"/>
            <a:r>
              <a:rPr lang="en-US" dirty="0"/>
              <a:t>Immediate availability</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www.nfhs.org</a:t>
            </a:r>
          </a:p>
        </p:txBody>
      </p:sp>
      <p:pic>
        <p:nvPicPr>
          <p:cNvPr id="8" name="Picture 7" descr="A screenshot of a cell phone&#10;&#10;Description generated with high confidence">
            <a:extLst>
              <a:ext uri="{FF2B5EF4-FFF2-40B4-BE49-F238E27FC236}">
                <a16:creationId xmlns:a16="http://schemas.microsoft.com/office/drawing/2014/main" id="{7A7A10E6-EB35-4BF7-B29B-4656FF5CBD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7562" y="1879846"/>
            <a:ext cx="3573462" cy="4640860"/>
          </a:xfrm>
          <a:prstGeom prst="rect">
            <a:avLst/>
          </a:prstGeom>
        </p:spPr>
      </p:pic>
    </p:spTree>
    <p:extLst>
      <p:ext uri="{BB962C8B-B14F-4D97-AF65-F5344CB8AC3E}">
        <p14:creationId xmlns:p14="http://schemas.microsoft.com/office/powerpoint/2010/main" val="114129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B0DF-7392-446B-9499-711E125B03E1}"/>
              </a:ext>
            </a:extLst>
          </p:cNvPr>
          <p:cNvSpPr>
            <a:spLocks noGrp="1"/>
          </p:cNvSpPr>
          <p:nvPr>
            <p:ph type="title"/>
          </p:nvPr>
        </p:nvSpPr>
        <p:spPr/>
        <p:txBody>
          <a:bodyPr/>
          <a:lstStyle/>
          <a:p>
            <a:r>
              <a:rPr lang="en-US" dirty="0"/>
              <a:t>NFHS Baseball Rule</a:t>
            </a:r>
            <a:br>
              <a:rPr lang="en-US" dirty="0"/>
            </a:br>
            <a:r>
              <a:rPr lang="en-US" dirty="0"/>
              <a:t>changes</a:t>
            </a:r>
          </a:p>
        </p:txBody>
      </p:sp>
      <p:sp>
        <p:nvSpPr>
          <p:cNvPr id="3" name="Text Placeholder 2">
            <a:extLst>
              <a:ext uri="{FF2B5EF4-FFF2-40B4-BE49-F238E27FC236}">
                <a16:creationId xmlns:a16="http://schemas.microsoft.com/office/drawing/2014/main" id="{20BCCE1F-A6F9-42D3-A091-DEF274EAC887}"/>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CEDF4B9D-5AFE-4BE6-A6EF-8811237937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2807208"/>
          </a:xfrm>
          <a:prstGeom prst="rect">
            <a:avLst/>
          </a:prstGeom>
        </p:spPr>
      </p:pic>
    </p:spTree>
    <p:extLst>
      <p:ext uri="{BB962C8B-B14F-4D97-AF65-F5344CB8AC3E}">
        <p14:creationId xmlns:p14="http://schemas.microsoft.com/office/powerpoint/2010/main" val="333342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857250"/>
            <a:ext cx="3302782" cy="51435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857250"/>
            <a:ext cx="1827610" cy="51435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4E3D929-CE66-BA4A-8BBB-6E8850C603FF}"/>
              </a:ext>
            </a:extLst>
          </p:cNvPr>
          <p:cNvSpPr>
            <a:spLocks noGrp="1"/>
          </p:cNvSpPr>
          <p:nvPr>
            <p:ph type="title"/>
          </p:nvPr>
        </p:nvSpPr>
        <p:spPr>
          <a:xfrm>
            <a:off x="401266" y="1371600"/>
            <a:ext cx="2085203" cy="3829050"/>
          </a:xfrm>
        </p:spPr>
        <p:txBody>
          <a:bodyPr>
            <a:normAutofit/>
          </a:bodyPr>
          <a:lstStyle/>
          <a:p>
            <a:r>
              <a:rPr lang="en-US" sz="3000" dirty="0">
                <a:solidFill>
                  <a:srgbClr val="FFFFFF"/>
                </a:solidFill>
              </a:rPr>
              <a:t>The Formula for</a:t>
            </a:r>
            <a:r>
              <a:rPr lang="en-US" sz="3000" dirty="0">
                <a:solidFill>
                  <a:srgbClr val="FFFFFF"/>
                </a:solidFill>
                <a:latin typeface="Algerian" panose="04020705040A02060702" pitchFamily="82" charset="0"/>
              </a:rPr>
              <a:t> “IT”</a:t>
            </a:r>
            <a:r>
              <a:rPr lang="en-US" sz="3000" dirty="0">
                <a:solidFill>
                  <a:srgbClr val="FFFFFF"/>
                </a:solidFill>
              </a:rPr>
              <a:t> </a:t>
            </a:r>
          </a:p>
        </p:txBody>
      </p:sp>
      <p:graphicFrame>
        <p:nvGraphicFramePr>
          <p:cNvPr id="5" name="Content Placeholder 2">
            <a:extLst>
              <a:ext uri="{FF2B5EF4-FFF2-40B4-BE49-F238E27FC236}">
                <a16:creationId xmlns:a16="http://schemas.microsoft.com/office/drawing/2014/main" id="{6A7B44F1-8C5D-40E4-8B7B-B315FD7BC869}"/>
              </a:ext>
            </a:extLst>
          </p:cNvPr>
          <p:cNvGraphicFramePr>
            <a:graphicFrameLocks noGrp="1"/>
          </p:cNvGraphicFramePr>
          <p:nvPr>
            <p:ph idx="1"/>
            <p:extLst/>
          </p:nvPr>
        </p:nvGraphicFramePr>
        <p:xfrm>
          <a:off x="3554460" y="1090422"/>
          <a:ext cx="5360940" cy="4594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5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1E35C31B-B5FB-0846-8918-C81FC8683219}"/>
                                            </p:graphicEl>
                                          </p:spTgt>
                                        </p:tgtEl>
                                        <p:attrNameLst>
                                          <p:attrName>style.visibility</p:attrName>
                                        </p:attrNameLst>
                                      </p:cBhvr>
                                      <p:to>
                                        <p:strVal val="visible"/>
                                      </p:to>
                                    </p:set>
                                    <p:animEffect transition="in" filter="wipe(up)">
                                      <p:cBhvr>
                                        <p:cTn id="7" dur="2000"/>
                                        <p:tgtEl>
                                          <p:spTgt spid="5">
                                            <p:graphicEl>
                                              <a:dgm id="{1E35C31B-B5FB-0846-8918-C81FC86832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58140578-BC10-5E4C-BAF7-612BAD25E79E}"/>
                                            </p:graphicEl>
                                          </p:spTgt>
                                        </p:tgtEl>
                                        <p:attrNameLst>
                                          <p:attrName>style.visibility</p:attrName>
                                        </p:attrNameLst>
                                      </p:cBhvr>
                                      <p:to>
                                        <p:strVal val="visible"/>
                                      </p:to>
                                    </p:set>
                                    <p:animEffect transition="in" filter="wipe(up)">
                                      <p:cBhvr>
                                        <p:cTn id="12" dur="2000"/>
                                        <p:tgtEl>
                                          <p:spTgt spid="5">
                                            <p:graphicEl>
                                              <a:dgm id="{58140578-BC10-5E4C-BAF7-612BAD25E79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graphicEl>
                                              <a:dgm id="{F008E7C1-E10C-1D4B-9037-7AD08F26125D}"/>
                                            </p:graphicEl>
                                          </p:spTgt>
                                        </p:tgtEl>
                                        <p:attrNameLst>
                                          <p:attrName>style.visibility</p:attrName>
                                        </p:attrNameLst>
                                      </p:cBhvr>
                                      <p:to>
                                        <p:strVal val="visible"/>
                                      </p:to>
                                    </p:set>
                                    <p:animEffect transition="in" filter="wipe(up)">
                                      <p:cBhvr>
                                        <p:cTn id="17" dur="2000"/>
                                        <p:tgtEl>
                                          <p:spTgt spid="5">
                                            <p:graphicEl>
                                              <a:dgm id="{F008E7C1-E10C-1D4B-9037-7AD08F26125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graphicEl>
                                              <a:dgm id="{5E56E66B-7F25-5646-9532-DD48B7543EEE}"/>
                                            </p:graphicEl>
                                          </p:spTgt>
                                        </p:tgtEl>
                                        <p:attrNameLst>
                                          <p:attrName>style.visibility</p:attrName>
                                        </p:attrNameLst>
                                      </p:cBhvr>
                                      <p:to>
                                        <p:strVal val="visible"/>
                                      </p:to>
                                    </p:set>
                                    <p:animEffect transition="in" filter="wipe(up)">
                                      <p:cBhvr>
                                        <p:cTn id="22" dur="2000"/>
                                        <p:tgtEl>
                                          <p:spTgt spid="5">
                                            <p:graphicEl>
                                              <a:dgm id="{5E56E66B-7F25-5646-9532-DD48B7543EE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graphicEl>
                                              <a:dgm id="{77242991-1A7C-DF43-8B3F-62CCC7C11A9A}"/>
                                            </p:graphicEl>
                                          </p:spTgt>
                                        </p:tgtEl>
                                        <p:attrNameLst>
                                          <p:attrName>style.visibility</p:attrName>
                                        </p:attrNameLst>
                                      </p:cBhvr>
                                      <p:to>
                                        <p:strVal val="visible"/>
                                      </p:to>
                                    </p:set>
                                    <p:animEffect transition="in" filter="wipe(up)">
                                      <p:cBhvr>
                                        <p:cTn id="27" dur="2000"/>
                                        <p:tgtEl>
                                          <p:spTgt spid="5">
                                            <p:graphicEl>
                                              <a:dgm id="{77242991-1A7C-DF43-8B3F-62CCC7C11A9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graphicEl>
                                              <a:dgm id="{5B5ADAA0-39F5-574C-A963-0972D604F763}"/>
                                            </p:graphicEl>
                                          </p:spTgt>
                                        </p:tgtEl>
                                        <p:attrNameLst>
                                          <p:attrName>style.visibility</p:attrName>
                                        </p:attrNameLst>
                                      </p:cBhvr>
                                      <p:to>
                                        <p:strVal val="visible"/>
                                      </p:to>
                                    </p:set>
                                    <p:animEffect transition="in" filter="wipe(up)">
                                      <p:cBhvr>
                                        <p:cTn id="32" dur="2000"/>
                                        <p:tgtEl>
                                          <p:spTgt spid="5">
                                            <p:graphicEl>
                                              <a:dgm id="{5B5ADAA0-39F5-574C-A963-0972D604F76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graphicEl>
                                              <a:dgm id="{88994D63-FE15-C245-9DED-6A6B3E35C290}"/>
                                            </p:graphicEl>
                                          </p:spTgt>
                                        </p:tgtEl>
                                        <p:attrNameLst>
                                          <p:attrName>style.visibility</p:attrName>
                                        </p:attrNameLst>
                                      </p:cBhvr>
                                      <p:to>
                                        <p:strVal val="visible"/>
                                      </p:to>
                                    </p:set>
                                    <p:animEffect transition="in" filter="wipe(up)">
                                      <p:cBhvr>
                                        <p:cTn id="37" dur="2000"/>
                                        <p:tgtEl>
                                          <p:spTgt spid="5">
                                            <p:graphicEl>
                                              <a:dgm id="{88994D63-FE15-C245-9DED-6A6B3E35C2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DE-6421-45D2-B715-6925FE0658B6}"/>
              </a:ext>
            </a:extLst>
          </p:cNvPr>
          <p:cNvSpPr>
            <a:spLocks noGrp="1"/>
          </p:cNvSpPr>
          <p:nvPr>
            <p:ph type="title"/>
          </p:nvPr>
        </p:nvSpPr>
        <p:spPr/>
        <p:txBody>
          <a:bodyPr/>
          <a:lstStyle/>
          <a:p>
            <a:r>
              <a:rPr lang="en-US" dirty="0"/>
              <a:t>Pivot foot and Pitching plate</a:t>
            </a:r>
            <a:br>
              <a:rPr lang="en-US" dirty="0"/>
            </a:br>
            <a:r>
              <a:rPr lang="en-US" dirty="0"/>
              <a:t>Rule 6-1-3</a:t>
            </a:r>
          </a:p>
        </p:txBody>
      </p:sp>
      <p:pic>
        <p:nvPicPr>
          <p:cNvPr id="10" name="Content Placeholder 9">
            <a:extLst>
              <a:ext uri="{FF2B5EF4-FFF2-40B4-BE49-F238E27FC236}">
                <a16:creationId xmlns:a16="http://schemas.microsoft.com/office/drawing/2014/main" id="{3B2B6EEB-4890-49F5-8EC8-BE52B718918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669650" y="1997972"/>
            <a:ext cx="5306075" cy="4338637"/>
          </a:xfrm>
        </p:spPr>
      </p:pic>
      <p:sp>
        <p:nvSpPr>
          <p:cNvPr id="4" name="Footer Placeholder 3">
            <a:extLst>
              <a:ext uri="{FF2B5EF4-FFF2-40B4-BE49-F238E27FC236}">
                <a16:creationId xmlns:a16="http://schemas.microsoft.com/office/drawing/2014/main" id="{B117C65B-24BB-45BE-A819-AA7A258B4D25}"/>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CF04EDD4-24D1-4195-985C-10202B91AD66}"/>
              </a:ext>
            </a:extLst>
          </p:cNvPr>
          <p:cNvSpPr txBox="1"/>
          <p:nvPr/>
        </p:nvSpPr>
        <p:spPr>
          <a:xfrm>
            <a:off x="1055389" y="2320632"/>
            <a:ext cx="2659177" cy="3693319"/>
          </a:xfrm>
          <a:prstGeom prst="rect">
            <a:avLst/>
          </a:prstGeom>
          <a:noFill/>
        </p:spPr>
        <p:txBody>
          <a:bodyPr wrap="square" rtlCol="0">
            <a:spAutoFit/>
          </a:bodyPr>
          <a:lstStyle/>
          <a:p>
            <a:r>
              <a:rPr lang="en-US" dirty="0"/>
              <a:t>Pitchers are no longer required to have their entire pivot foot in contact with the pitcher’s plate. This change recognizes that many mounds are in the type of condition that it is problematic for the pitcher to have his entire pivot foot in contact with the pitcher’s plate.</a:t>
            </a:r>
          </a:p>
        </p:txBody>
      </p:sp>
      <p:sp>
        <p:nvSpPr>
          <p:cNvPr id="11" name="TextBox 10">
            <a:extLst>
              <a:ext uri="{FF2B5EF4-FFF2-40B4-BE49-F238E27FC236}">
                <a16:creationId xmlns:a16="http://schemas.microsoft.com/office/drawing/2014/main" id="{B68A9A9B-1753-45D6-8398-6A713ABF0951}"/>
              </a:ext>
            </a:extLst>
          </p:cNvPr>
          <p:cNvSpPr txBox="1"/>
          <p:nvPr/>
        </p:nvSpPr>
        <p:spPr>
          <a:xfrm>
            <a:off x="6182315" y="4028792"/>
            <a:ext cx="2659177" cy="523220"/>
          </a:xfrm>
          <a:prstGeom prst="rect">
            <a:avLst/>
          </a:prstGeom>
          <a:noFill/>
        </p:spPr>
        <p:txBody>
          <a:bodyPr wrap="square" rtlCol="0">
            <a:spAutoFit/>
          </a:bodyPr>
          <a:lstStyle/>
          <a:p>
            <a:pPr algn="ctr"/>
            <a:r>
              <a:rPr lang="en-US" sz="2800" b="1" dirty="0">
                <a:solidFill>
                  <a:srgbClr val="00B050"/>
                </a:solidFill>
              </a:rPr>
              <a:t>Legal</a:t>
            </a:r>
          </a:p>
        </p:txBody>
      </p:sp>
    </p:spTree>
    <p:extLst>
      <p:ext uri="{BB962C8B-B14F-4D97-AF65-F5344CB8AC3E}">
        <p14:creationId xmlns:p14="http://schemas.microsoft.com/office/powerpoint/2010/main" val="197150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DE-6421-45D2-B715-6925FE0658B6}"/>
              </a:ext>
            </a:extLst>
          </p:cNvPr>
          <p:cNvSpPr>
            <a:spLocks noGrp="1"/>
          </p:cNvSpPr>
          <p:nvPr>
            <p:ph type="title"/>
          </p:nvPr>
        </p:nvSpPr>
        <p:spPr/>
        <p:txBody>
          <a:bodyPr/>
          <a:lstStyle/>
          <a:p>
            <a:r>
              <a:rPr lang="en-US" dirty="0"/>
              <a:t>Pivot foot and Pitching plate</a:t>
            </a:r>
            <a:br>
              <a:rPr lang="en-US" dirty="0"/>
            </a:br>
            <a:r>
              <a:rPr lang="en-US" dirty="0"/>
              <a:t>Rule 6-1-3</a:t>
            </a:r>
          </a:p>
        </p:txBody>
      </p:sp>
      <p:pic>
        <p:nvPicPr>
          <p:cNvPr id="10" name="Content Placeholder 9">
            <a:extLst>
              <a:ext uri="{FF2B5EF4-FFF2-40B4-BE49-F238E27FC236}">
                <a16:creationId xmlns:a16="http://schemas.microsoft.com/office/drawing/2014/main" id="{36AC10D5-1223-4C35-BBBD-569A77D7926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503699" y="1954213"/>
            <a:ext cx="5354190" cy="4338637"/>
          </a:xfrm>
        </p:spPr>
      </p:pic>
      <p:sp>
        <p:nvSpPr>
          <p:cNvPr id="4" name="Footer Placeholder 3">
            <a:extLst>
              <a:ext uri="{FF2B5EF4-FFF2-40B4-BE49-F238E27FC236}">
                <a16:creationId xmlns:a16="http://schemas.microsoft.com/office/drawing/2014/main" id="{B117C65B-24BB-45BE-A819-AA7A258B4D25}"/>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CF04EDD4-24D1-4195-985C-10202B91AD66}"/>
              </a:ext>
            </a:extLst>
          </p:cNvPr>
          <p:cNvSpPr txBox="1"/>
          <p:nvPr/>
        </p:nvSpPr>
        <p:spPr>
          <a:xfrm>
            <a:off x="979762" y="2449266"/>
            <a:ext cx="2659177" cy="2862322"/>
          </a:xfrm>
          <a:prstGeom prst="rect">
            <a:avLst/>
          </a:prstGeom>
          <a:noFill/>
        </p:spPr>
        <p:txBody>
          <a:bodyPr wrap="square" rtlCol="0">
            <a:spAutoFit/>
          </a:bodyPr>
          <a:lstStyle/>
          <a:p>
            <a:r>
              <a:rPr lang="en-US" dirty="0"/>
              <a:t>The pitcher shall stand with his entire non-pivot foot in front of a line extending through the front edge of the pitcher’s plate and with his pivot foot in contact with or directly in front of and parallel to the pitcher’s plate.</a:t>
            </a:r>
          </a:p>
        </p:txBody>
      </p:sp>
      <p:sp>
        <p:nvSpPr>
          <p:cNvPr id="11" name="TextBox 10">
            <a:extLst>
              <a:ext uri="{FF2B5EF4-FFF2-40B4-BE49-F238E27FC236}">
                <a16:creationId xmlns:a16="http://schemas.microsoft.com/office/drawing/2014/main" id="{C344E6F7-1684-4E97-BFC6-0A501428233A}"/>
              </a:ext>
            </a:extLst>
          </p:cNvPr>
          <p:cNvSpPr txBox="1"/>
          <p:nvPr/>
        </p:nvSpPr>
        <p:spPr>
          <a:xfrm>
            <a:off x="6180794" y="4025420"/>
            <a:ext cx="2681323" cy="523220"/>
          </a:xfrm>
          <a:prstGeom prst="rect">
            <a:avLst/>
          </a:prstGeom>
          <a:noFill/>
        </p:spPr>
        <p:txBody>
          <a:bodyPr wrap="square" rtlCol="0">
            <a:spAutoFit/>
          </a:bodyPr>
          <a:lstStyle/>
          <a:p>
            <a:pPr algn="ctr"/>
            <a:r>
              <a:rPr lang="en-US" sz="2800" b="1" dirty="0">
                <a:solidFill>
                  <a:schemeClr val="accent2"/>
                </a:solidFill>
              </a:rPr>
              <a:t>Illegal</a:t>
            </a:r>
          </a:p>
        </p:txBody>
      </p:sp>
    </p:spTree>
    <p:extLst>
      <p:ext uri="{BB962C8B-B14F-4D97-AF65-F5344CB8AC3E}">
        <p14:creationId xmlns:p14="http://schemas.microsoft.com/office/powerpoint/2010/main" val="374067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4F8D-6C58-4E33-8D48-57F74C162CE6}"/>
              </a:ext>
            </a:extLst>
          </p:cNvPr>
          <p:cNvSpPr>
            <a:spLocks noGrp="1"/>
          </p:cNvSpPr>
          <p:nvPr>
            <p:ph type="title"/>
          </p:nvPr>
        </p:nvSpPr>
        <p:spPr/>
        <p:txBody>
          <a:bodyPr/>
          <a:lstStyle/>
          <a:p>
            <a:r>
              <a:rPr lang="en-US" dirty="0"/>
              <a:t>Pivot foot and Pitching plate</a:t>
            </a:r>
            <a:br>
              <a:rPr lang="en-US" dirty="0"/>
            </a:br>
            <a:r>
              <a:rPr lang="en-US" dirty="0"/>
              <a:t>Rule 6-1-3</a:t>
            </a:r>
          </a:p>
        </p:txBody>
      </p:sp>
      <p:sp>
        <p:nvSpPr>
          <p:cNvPr id="3" name="Content Placeholder 2">
            <a:extLst>
              <a:ext uri="{FF2B5EF4-FFF2-40B4-BE49-F238E27FC236}">
                <a16:creationId xmlns:a16="http://schemas.microsoft.com/office/drawing/2014/main" id="{1F41E29A-07A8-4EA8-BBAF-B61E6A4310FC}"/>
              </a:ext>
            </a:extLst>
          </p:cNvPr>
          <p:cNvSpPr>
            <a:spLocks noGrp="1"/>
          </p:cNvSpPr>
          <p:nvPr>
            <p:ph idx="1"/>
          </p:nvPr>
        </p:nvSpPr>
        <p:spPr/>
        <p:txBody>
          <a:bodyPr/>
          <a:lstStyle/>
          <a:p>
            <a:r>
              <a:rPr lang="en-US" b="1" dirty="0"/>
              <a:t>ART. 3 . . . </a:t>
            </a:r>
            <a:r>
              <a:rPr lang="en-US" dirty="0"/>
              <a:t>For the set position, the pitcher shall have the ball in either his gloved hand or his pitching hand. His pitching hand shall be down at his side or behind his back. Before starting his delivery, he shall stand with his entire non-pivot foot in front of a line extending through the front edge of the pitcher’s plate and with his </a:t>
            </a:r>
            <a:r>
              <a:rPr lang="en-US" strike="sngStrike" dirty="0"/>
              <a:t>entire</a:t>
            </a:r>
            <a:r>
              <a:rPr lang="en-US" dirty="0"/>
              <a:t> pivot foot in contact with or directly in front of and parallel to the pitcher’s plate. He shall go to…of any other infielder.</a:t>
            </a:r>
          </a:p>
          <a:p>
            <a:endParaRPr lang="en-US" dirty="0"/>
          </a:p>
          <a:p>
            <a:pPr marL="0" indent="0">
              <a:buNone/>
            </a:pPr>
            <a:endParaRPr lang="en-US" b="1" dirty="0"/>
          </a:p>
        </p:txBody>
      </p:sp>
      <p:sp>
        <p:nvSpPr>
          <p:cNvPr id="4" name="Footer Placeholder 3">
            <a:extLst>
              <a:ext uri="{FF2B5EF4-FFF2-40B4-BE49-F238E27FC236}">
                <a16:creationId xmlns:a16="http://schemas.microsoft.com/office/drawing/2014/main" id="{B93D560A-FB74-4EB4-8B98-61BEF9E23916}"/>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94112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4328-ACA7-41EB-B9BC-3DB1F97C9C54}"/>
              </a:ext>
            </a:extLst>
          </p:cNvPr>
          <p:cNvSpPr>
            <a:spLocks noGrp="1"/>
          </p:cNvSpPr>
          <p:nvPr>
            <p:ph type="title"/>
          </p:nvPr>
        </p:nvSpPr>
        <p:spPr/>
        <p:txBody>
          <a:bodyPr/>
          <a:lstStyle/>
          <a:p>
            <a:r>
              <a:rPr lang="en-US" dirty="0"/>
              <a:t>Pivot foot and Pitching plate</a:t>
            </a:r>
            <a:br>
              <a:rPr lang="en-US" dirty="0"/>
            </a:br>
            <a:r>
              <a:rPr lang="en-US" dirty="0"/>
              <a:t>Rule 6-1-3</a:t>
            </a:r>
          </a:p>
        </p:txBody>
      </p:sp>
      <p:sp>
        <p:nvSpPr>
          <p:cNvPr id="3" name="Content Placeholder 2">
            <a:extLst>
              <a:ext uri="{FF2B5EF4-FFF2-40B4-BE49-F238E27FC236}">
                <a16:creationId xmlns:a16="http://schemas.microsoft.com/office/drawing/2014/main" id="{14997F1C-48E2-4C77-BA32-AF889E1107FD}"/>
              </a:ext>
            </a:extLst>
          </p:cNvPr>
          <p:cNvSpPr>
            <a:spLocks noGrp="1"/>
          </p:cNvSpPr>
          <p:nvPr>
            <p:ph idx="1"/>
          </p:nvPr>
        </p:nvSpPr>
        <p:spPr/>
        <p:txBody>
          <a:bodyPr/>
          <a:lstStyle/>
          <a:p>
            <a:r>
              <a:rPr lang="en-US" b="1" dirty="0"/>
              <a:t>Rationale:</a:t>
            </a:r>
          </a:p>
          <a:p>
            <a:pPr marL="0" indent="0">
              <a:buNone/>
            </a:pPr>
            <a:r>
              <a:rPr lang="en-US" dirty="0"/>
              <a:t>This rule change eliminates the requirement for the entire pivot foot to be in contact with or in front of the pitcher’s plate. However, the pivot foot still has to meet the requirements of the rule to be in front of and parallel to the pitcher’s plate. Many pitching mounds are constructed in such a way that it is problematic for a pitcher to have his entire pivot foot in contact with the pitcher’s plate. No advantage is gained by having some of his/her pivot foot not in contact with the pitcher’s plate.</a:t>
            </a:r>
          </a:p>
          <a:p>
            <a:pPr marL="0" indent="0">
              <a:buNone/>
            </a:pPr>
            <a:endParaRPr lang="en-US" dirty="0"/>
          </a:p>
        </p:txBody>
      </p:sp>
      <p:sp>
        <p:nvSpPr>
          <p:cNvPr id="4" name="Footer Placeholder 3">
            <a:extLst>
              <a:ext uri="{FF2B5EF4-FFF2-40B4-BE49-F238E27FC236}">
                <a16:creationId xmlns:a16="http://schemas.microsoft.com/office/drawing/2014/main" id="{DB77EC92-46D0-4493-9421-E5BC54E6F6F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179090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5953-64D8-4CA5-B5A1-6865ECCEDA9E}"/>
              </a:ext>
            </a:extLst>
          </p:cNvPr>
          <p:cNvSpPr>
            <a:spLocks noGrp="1"/>
          </p:cNvSpPr>
          <p:nvPr>
            <p:ph type="title"/>
          </p:nvPr>
        </p:nvSpPr>
        <p:spPr/>
        <p:txBody>
          <a:bodyPr/>
          <a:lstStyle/>
          <a:p>
            <a:r>
              <a:rPr lang="en-US" dirty="0" err="1"/>
              <a:t>Nfhs</a:t>
            </a:r>
            <a:r>
              <a:rPr lang="en-US" dirty="0"/>
              <a:t> baseball Editorial changes</a:t>
            </a:r>
          </a:p>
        </p:txBody>
      </p:sp>
      <p:sp>
        <p:nvSpPr>
          <p:cNvPr id="3" name="Text Placeholder 2">
            <a:extLst>
              <a:ext uri="{FF2B5EF4-FFF2-40B4-BE49-F238E27FC236}">
                <a16:creationId xmlns:a16="http://schemas.microsoft.com/office/drawing/2014/main" id="{D17395AE-1D00-4BE7-9B79-114B4C1C6250}"/>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B1989D84-C9B1-4C7E-B721-DA74FCE5CB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144"/>
            <a:ext cx="9143999" cy="2788919"/>
          </a:xfrm>
          <a:prstGeom prst="rect">
            <a:avLst/>
          </a:prstGeom>
        </p:spPr>
      </p:pic>
    </p:spTree>
    <p:extLst>
      <p:ext uri="{BB962C8B-B14F-4D97-AF65-F5344CB8AC3E}">
        <p14:creationId xmlns:p14="http://schemas.microsoft.com/office/powerpoint/2010/main" val="2673293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4B2A-C4EB-4228-B3FC-EE737A1FE8E5}"/>
              </a:ext>
            </a:extLst>
          </p:cNvPr>
          <p:cNvSpPr>
            <a:spLocks noGrp="1"/>
          </p:cNvSpPr>
          <p:nvPr>
            <p:ph type="title"/>
          </p:nvPr>
        </p:nvSpPr>
        <p:spPr/>
        <p:txBody>
          <a:bodyPr/>
          <a:lstStyle/>
          <a:p>
            <a:r>
              <a:rPr lang="en-US" dirty="0"/>
              <a:t>Baseballs</a:t>
            </a:r>
            <a:br>
              <a:rPr lang="en-US" dirty="0"/>
            </a:br>
            <a:r>
              <a:rPr lang="en-US" dirty="0"/>
              <a:t>Rule 1-3-1</a:t>
            </a:r>
          </a:p>
        </p:txBody>
      </p:sp>
      <p:pic>
        <p:nvPicPr>
          <p:cNvPr id="9" name="Content Placeholder 8">
            <a:extLst>
              <a:ext uri="{FF2B5EF4-FFF2-40B4-BE49-F238E27FC236}">
                <a16:creationId xmlns:a16="http://schemas.microsoft.com/office/drawing/2014/main" id="{BBB2905F-3A64-41EA-877E-EB88AF2834A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215731" y="1905516"/>
            <a:ext cx="3665607" cy="4338637"/>
          </a:xfrm>
        </p:spPr>
      </p:pic>
      <p:sp>
        <p:nvSpPr>
          <p:cNvPr id="4" name="Footer Placeholder 3">
            <a:extLst>
              <a:ext uri="{FF2B5EF4-FFF2-40B4-BE49-F238E27FC236}">
                <a16:creationId xmlns:a16="http://schemas.microsoft.com/office/drawing/2014/main" id="{CF895AF5-AA42-417E-942A-887237FDD7AA}"/>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0B711506-64A8-4EF6-9EA9-378CEFEA18D1}"/>
              </a:ext>
            </a:extLst>
          </p:cNvPr>
          <p:cNvSpPr txBox="1"/>
          <p:nvPr/>
        </p:nvSpPr>
        <p:spPr>
          <a:xfrm>
            <a:off x="1048023" y="2920673"/>
            <a:ext cx="4012116" cy="2308324"/>
          </a:xfrm>
          <a:prstGeom prst="rect">
            <a:avLst/>
          </a:prstGeom>
          <a:noFill/>
        </p:spPr>
        <p:txBody>
          <a:bodyPr wrap="square" rtlCol="0">
            <a:spAutoFit/>
          </a:bodyPr>
          <a:lstStyle/>
          <a:p>
            <a:r>
              <a:rPr lang="en-US" dirty="0"/>
              <a:t>The ball shall meet the current NOCSAE standard for baseballs effective January 1, 2020, which is an extension of the original implementation date of January 1, 2019. Balls that only have the NFHS Authenticating Mark are permissible for the 2019 season.</a:t>
            </a:r>
          </a:p>
        </p:txBody>
      </p:sp>
    </p:spTree>
    <p:extLst>
      <p:ext uri="{BB962C8B-B14F-4D97-AF65-F5344CB8AC3E}">
        <p14:creationId xmlns:p14="http://schemas.microsoft.com/office/powerpoint/2010/main" val="126102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64DF-E8BF-43F2-9085-87EAAB6204D8}"/>
              </a:ext>
            </a:extLst>
          </p:cNvPr>
          <p:cNvSpPr>
            <a:spLocks noGrp="1"/>
          </p:cNvSpPr>
          <p:nvPr>
            <p:ph type="title"/>
          </p:nvPr>
        </p:nvSpPr>
        <p:spPr/>
        <p:txBody>
          <a:bodyPr/>
          <a:lstStyle/>
          <a:p>
            <a:r>
              <a:rPr lang="en-US" dirty="0"/>
              <a:t>Baseballs</a:t>
            </a:r>
            <a:br>
              <a:rPr lang="en-US" dirty="0"/>
            </a:br>
            <a:r>
              <a:rPr lang="en-US" dirty="0"/>
              <a:t>Rule 1-3-1</a:t>
            </a:r>
          </a:p>
        </p:txBody>
      </p:sp>
      <p:sp>
        <p:nvSpPr>
          <p:cNvPr id="3" name="Content Placeholder 2">
            <a:extLst>
              <a:ext uri="{FF2B5EF4-FFF2-40B4-BE49-F238E27FC236}">
                <a16:creationId xmlns:a16="http://schemas.microsoft.com/office/drawing/2014/main" id="{42D7CDDC-0524-4CD7-A4DB-DA6EF27BB416}"/>
              </a:ext>
            </a:extLst>
          </p:cNvPr>
          <p:cNvSpPr>
            <a:spLocks noGrp="1"/>
          </p:cNvSpPr>
          <p:nvPr>
            <p:ph idx="1"/>
          </p:nvPr>
        </p:nvSpPr>
        <p:spPr/>
        <p:txBody>
          <a:bodyPr/>
          <a:lstStyle/>
          <a:p>
            <a:r>
              <a:rPr lang="en-US" u="sng" dirty="0"/>
              <a:t>Effective January 1, 2020 </a:t>
            </a:r>
            <a:r>
              <a:rPr lang="en-US" dirty="0"/>
              <a:t>the SEI/NOCSAE mark is required on all baseballs that meet the NOCSAE standard that will be used in high school competition.</a:t>
            </a:r>
          </a:p>
          <a:p>
            <a:r>
              <a:rPr lang="en-US" dirty="0"/>
              <a:t>Baseballs shall have the SEI/NOCSAE mark along with the NFHS Authenticating Mark.</a:t>
            </a:r>
          </a:p>
          <a:p>
            <a:r>
              <a:rPr lang="en-US" dirty="0"/>
              <a:t>Baseballs that have both marks (SEI/NOCSAE and NFHS Authenticating Mark) or just the single NFHS Authenticating Mark are permissible for the 2019 high school baseball season.</a:t>
            </a:r>
          </a:p>
        </p:txBody>
      </p:sp>
      <p:sp>
        <p:nvSpPr>
          <p:cNvPr id="4" name="Footer Placeholder 3">
            <a:extLst>
              <a:ext uri="{FF2B5EF4-FFF2-40B4-BE49-F238E27FC236}">
                <a16:creationId xmlns:a16="http://schemas.microsoft.com/office/drawing/2014/main" id="{66611B0E-3192-440D-8759-00C59FDD940C}"/>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888717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64DF-E8BF-43F2-9085-87EAAB6204D8}"/>
              </a:ext>
            </a:extLst>
          </p:cNvPr>
          <p:cNvSpPr>
            <a:spLocks noGrp="1"/>
          </p:cNvSpPr>
          <p:nvPr>
            <p:ph type="title"/>
          </p:nvPr>
        </p:nvSpPr>
        <p:spPr/>
        <p:txBody>
          <a:bodyPr/>
          <a:lstStyle/>
          <a:p>
            <a:r>
              <a:rPr lang="en-US" dirty="0"/>
              <a:t>Baseballs</a:t>
            </a:r>
            <a:br>
              <a:rPr lang="en-US" dirty="0"/>
            </a:br>
            <a:r>
              <a:rPr lang="en-US" dirty="0"/>
              <a:t>Rule 1-3-1</a:t>
            </a:r>
          </a:p>
        </p:txBody>
      </p:sp>
      <p:sp>
        <p:nvSpPr>
          <p:cNvPr id="3" name="Content Placeholder 2">
            <a:extLst>
              <a:ext uri="{FF2B5EF4-FFF2-40B4-BE49-F238E27FC236}">
                <a16:creationId xmlns:a16="http://schemas.microsoft.com/office/drawing/2014/main" id="{42D7CDDC-0524-4CD7-A4DB-DA6EF27BB416}"/>
              </a:ext>
            </a:extLst>
          </p:cNvPr>
          <p:cNvSpPr>
            <a:spLocks noGrp="1"/>
          </p:cNvSpPr>
          <p:nvPr>
            <p:ph idx="1"/>
          </p:nvPr>
        </p:nvSpPr>
        <p:spPr/>
        <p:txBody>
          <a:bodyPr/>
          <a:lstStyle/>
          <a:p>
            <a:r>
              <a:rPr lang="en-US" b="1" dirty="0"/>
              <a:t>Rationale:</a:t>
            </a:r>
          </a:p>
          <a:p>
            <a:pPr marL="0" indent="0">
              <a:buNone/>
            </a:pPr>
            <a:r>
              <a:rPr lang="en-US" dirty="0">
                <a:solidFill>
                  <a:srgbClr val="000000"/>
                </a:solidFill>
              </a:rPr>
              <a:t>To maintain a consistent and uniform standard for high school competition. To ensure that every baseball manufactured meets the same level of quality and playability. </a:t>
            </a:r>
          </a:p>
          <a:p>
            <a:pPr marL="0" indent="0">
              <a:buNone/>
            </a:pPr>
            <a:endParaRPr lang="en-US" dirty="0">
              <a:solidFill>
                <a:srgbClr val="000000"/>
              </a:solidFill>
            </a:endParaRPr>
          </a:p>
          <a:p>
            <a:pPr marL="0" indent="0">
              <a:buNone/>
            </a:pPr>
            <a:r>
              <a:rPr lang="en-US" dirty="0">
                <a:solidFill>
                  <a:srgbClr val="000000"/>
                </a:solidFill>
              </a:rPr>
              <a:t>The deadline extension was granted to accommodate those schools that had a robust surplus of baseballs and allow them to be used and not be wasted or destroyed.</a:t>
            </a:r>
          </a:p>
          <a:p>
            <a:pPr marL="0" indent="0">
              <a:buNone/>
            </a:pPr>
            <a:r>
              <a:rPr lang="en-US" dirty="0">
                <a:solidFill>
                  <a:srgbClr val="000000"/>
                </a:solidFill>
              </a:rPr>
              <a:t> </a:t>
            </a:r>
          </a:p>
          <a:p>
            <a:pPr marL="0" indent="0">
              <a:buNone/>
            </a:pPr>
            <a:endParaRPr lang="en-US" b="1" dirty="0"/>
          </a:p>
        </p:txBody>
      </p:sp>
      <p:sp>
        <p:nvSpPr>
          <p:cNvPr id="4" name="Footer Placeholder 3">
            <a:extLst>
              <a:ext uri="{FF2B5EF4-FFF2-40B4-BE49-F238E27FC236}">
                <a16:creationId xmlns:a16="http://schemas.microsoft.com/office/drawing/2014/main" id="{66611B0E-3192-440D-8759-00C59FDD940C}"/>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7202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16EC-1CC9-40CC-8D7F-89B69DF92B75}"/>
              </a:ext>
            </a:extLst>
          </p:cNvPr>
          <p:cNvSpPr>
            <a:spLocks noGrp="1"/>
          </p:cNvSpPr>
          <p:nvPr>
            <p:ph type="title"/>
          </p:nvPr>
        </p:nvSpPr>
        <p:spPr/>
        <p:txBody>
          <a:bodyPr/>
          <a:lstStyle/>
          <a:p>
            <a:r>
              <a:rPr lang="en-US" dirty="0"/>
              <a:t>Rule 8-2-6</a:t>
            </a:r>
            <a:r>
              <a:rPr lang="en-US" cap="none" dirty="0"/>
              <a:t>l</a:t>
            </a:r>
            <a:endParaRPr lang="en-US" dirty="0"/>
          </a:p>
        </p:txBody>
      </p:sp>
      <p:sp>
        <p:nvSpPr>
          <p:cNvPr id="3" name="Content Placeholder 2">
            <a:extLst>
              <a:ext uri="{FF2B5EF4-FFF2-40B4-BE49-F238E27FC236}">
                <a16:creationId xmlns:a16="http://schemas.microsoft.com/office/drawing/2014/main" id="{329E07A1-C8A9-4D15-9B0A-B87ABEB1409C}"/>
              </a:ext>
            </a:extLst>
          </p:cNvPr>
          <p:cNvSpPr>
            <a:spLocks noGrp="1"/>
          </p:cNvSpPr>
          <p:nvPr>
            <p:ph idx="1"/>
          </p:nvPr>
        </p:nvSpPr>
        <p:spPr/>
        <p:txBody>
          <a:bodyPr/>
          <a:lstStyle/>
          <a:p>
            <a:r>
              <a:rPr lang="en-US" dirty="0"/>
              <a:t>l. </a:t>
            </a:r>
            <a:r>
              <a:rPr lang="en-US" b="1" dirty="0"/>
              <a:t>Last Time By.</a:t>
            </a:r>
            <a:r>
              <a:rPr lang="en-US" dirty="0"/>
              <a:t> If a runner correctly touches a base that was missed (either in advancing or returning), the last time he was by the base, that last touch corrects any previous baserunning infraction </a:t>
            </a:r>
            <a:r>
              <a:rPr lang="en-US" u="sng" dirty="0"/>
              <a:t>(Exception 8-4-2q).</a:t>
            </a:r>
          </a:p>
          <a:p>
            <a:pPr marL="0" indent="0">
              <a:buNone/>
            </a:pPr>
            <a:endParaRPr lang="en-US" u="sng" dirty="0"/>
          </a:p>
          <a:p>
            <a:r>
              <a:rPr lang="en-US" b="1" dirty="0"/>
              <a:t>Rationale:</a:t>
            </a:r>
            <a:r>
              <a:rPr lang="en-US" dirty="0"/>
              <a:t> </a:t>
            </a:r>
          </a:p>
          <a:p>
            <a:pPr marL="0" indent="0">
              <a:buNone/>
            </a:pPr>
            <a:r>
              <a:rPr lang="en-US" dirty="0"/>
              <a:t>Per 8-4-2q, a runner cannot correct the baserunning infraction once he touches a succeeding base while the ball is dead even if he correctly touches all bases the last time by.</a:t>
            </a:r>
            <a:endParaRPr lang="en-US" u="sng" dirty="0"/>
          </a:p>
          <a:p>
            <a:endParaRPr lang="en-US" dirty="0"/>
          </a:p>
          <a:p>
            <a:endParaRPr lang="en-US" dirty="0"/>
          </a:p>
        </p:txBody>
      </p:sp>
      <p:sp>
        <p:nvSpPr>
          <p:cNvPr id="4" name="Footer Placeholder 3">
            <a:extLst>
              <a:ext uri="{FF2B5EF4-FFF2-40B4-BE49-F238E27FC236}">
                <a16:creationId xmlns:a16="http://schemas.microsoft.com/office/drawing/2014/main" id="{DC255684-7A70-4AA3-8D5F-ABFC835F88FA}"/>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743029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2A7A-D8F1-4257-A748-B33109FFE16C}"/>
              </a:ext>
            </a:extLst>
          </p:cNvPr>
          <p:cNvSpPr>
            <a:spLocks noGrp="1"/>
          </p:cNvSpPr>
          <p:nvPr>
            <p:ph type="title"/>
          </p:nvPr>
        </p:nvSpPr>
        <p:spPr/>
        <p:txBody>
          <a:bodyPr/>
          <a:lstStyle/>
          <a:p>
            <a:r>
              <a:rPr lang="en-US" dirty="0"/>
              <a:t>Rule 8-3-1</a:t>
            </a:r>
            <a:r>
              <a:rPr lang="en-US" cap="none" dirty="0"/>
              <a:t>a</a:t>
            </a:r>
            <a:endParaRPr lang="en-US" dirty="0"/>
          </a:p>
        </p:txBody>
      </p:sp>
      <p:sp>
        <p:nvSpPr>
          <p:cNvPr id="3" name="Content Placeholder 2">
            <a:extLst>
              <a:ext uri="{FF2B5EF4-FFF2-40B4-BE49-F238E27FC236}">
                <a16:creationId xmlns:a16="http://schemas.microsoft.com/office/drawing/2014/main" id="{2EFE4610-6674-454E-9BE0-20CB59A9A0B5}"/>
              </a:ext>
            </a:extLst>
          </p:cNvPr>
          <p:cNvSpPr>
            <a:spLocks noGrp="1"/>
          </p:cNvSpPr>
          <p:nvPr>
            <p:ph idx="1"/>
          </p:nvPr>
        </p:nvSpPr>
        <p:spPr/>
        <p:txBody>
          <a:bodyPr/>
          <a:lstStyle/>
          <a:p>
            <a:r>
              <a:rPr lang="en-US" b="1" dirty="0"/>
              <a:t>ART. 1 . . . </a:t>
            </a:r>
            <a:r>
              <a:rPr lang="en-US" dirty="0"/>
              <a:t>Each runner other than the batter-runner (who is governed by 8-1-2) is awarded one base when:</a:t>
            </a:r>
          </a:p>
          <a:p>
            <a:r>
              <a:rPr lang="en-US" dirty="0"/>
              <a:t>a. there is a balk (</a:t>
            </a:r>
            <a:r>
              <a:rPr lang="en-US" u="sng" dirty="0"/>
              <a:t>6-1-4</a:t>
            </a:r>
            <a:r>
              <a:rPr lang="en-US" dirty="0"/>
              <a:t>, 6-2-4) or a pitch strikes a runner (</a:t>
            </a:r>
            <a:r>
              <a:rPr lang="en-US" u="sng" dirty="0"/>
              <a:t>5-1-1a</a:t>
            </a:r>
            <a:r>
              <a:rPr lang="en-US" dirty="0"/>
              <a:t>);</a:t>
            </a:r>
          </a:p>
          <a:p>
            <a:r>
              <a:rPr lang="en-US" dirty="0"/>
              <a:t>Sub-articles b-c remain unaltered.</a:t>
            </a:r>
          </a:p>
          <a:p>
            <a:endParaRPr lang="en-US" dirty="0"/>
          </a:p>
          <a:p>
            <a:pPr marL="0" indent="0">
              <a:buNone/>
            </a:pPr>
            <a:endParaRPr lang="en-US" dirty="0"/>
          </a:p>
          <a:p>
            <a:pPr marL="0" indent="0">
              <a:buNone/>
            </a:pPr>
            <a:endParaRPr lang="en-US" dirty="0"/>
          </a:p>
          <a:p>
            <a:r>
              <a:rPr lang="en-US" b="1" dirty="0"/>
              <a:t>Rationale:</a:t>
            </a:r>
          </a:p>
          <a:p>
            <a:pPr marL="0" indent="0">
              <a:buNone/>
            </a:pPr>
            <a:r>
              <a:rPr lang="en-US" dirty="0"/>
              <a:t>Clarification.</a:t>
            </a:r>
          </a:p>
        </p:txBody>
      </p:sp>
      <p:sp>
        <p:nvSpPr>
          <p:cNvPr id="4" name="Footer Placeholder 3">
            <a:extLst>
              <a:ext uri="{FF2B5EF4-FFF2-40B4-BE49-F238E27FC236}">
                <a16:creationId xmlns:a16="http://schemas.microsoft.com/office/drawing/2014/main" id="{5C35E1A6-0969-495E-86E0-4541F4DFC0FA}"/>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9980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0">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400299"/>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198A1FA-C77D-4B01-A07C-D67BFBBFDE9F}"/>
              </a:ext>
            </a:extLst>
          </p:cNvPr>
          <p:cNvSpPr>
            <a:spLocks noGrp="1"/>
          </p:cNvSpPr>
          <p:nvPr>
            <p:ph type="ctrTitle"/>
          </p:nvPr>
        </p:nvSpPr>
        <p:spPr>
          <a:xfrm>
            <a:off x="3285441" y="1581150"/>
            <a:ext cx="5074559" cy="3695701"/>
          </a:xfrm>
        </p:spPr>
        <p:txBody>
          <a:bodyPr anchor="ctr">
            <a:normAutofit/>
          </a:bodyPr>
          <a:lstStyle/>
          <a:p>
            <a:pPr algn="l"/>
            <a:r>
              <a:rPr lang="en-US" sz="4050">
                <a:solidFill>
                  <a:schemeClr val="tx1">
                    <a:lumMod val="85000"/>
                    <a:lumOff val="15000"/>
                  </a:schemeClr>
                </a:solidFill>
              </a:rPr>
              <a:t>Ejection/DQ Protocol</a:t>
            </a:r>
          </a:p>
        </p:txBody>
      </p:sp>
      <p:sp>
        <p:nvSpPr>
          <p:cNvPr id="3" name="Subtitle 2">
            <a:extLst>
              <a:ext uri="{FF2B5EF4-FFF2-40B4-BE49-F238E27FC236}">
                <a16:creationId xmlns:a16="http://schemas.microsoft.com/office/drawing/2014/main" id="{C25FF039-8DCC-4225-B09B-5E3143952E9C}"/>
              </a:ext>
            </a:extLst>
          </p:cNvPr>
          <p:cNvSpPr>
            <a:spLocks noGrp="1"/>
          </p:cNvSpPr>
          <p:nvPr>
            <p:ph type="subTitle" idx="1"/>
          </p:nvPr>
        </p:nvSpPr>
        <p:spPr>
          <a:xfrm>
            <a:off x="241174" y="1581148"/>
            <a:ext cx="2557223" cy="3695702"/>
          </a:xfrm>
        </p:spPr>
        <p:txBody>
          <a:bodyPr anchor="ctr">
            <a:normAutofit/>
          </a:bodyPr>
          <a:lstStyle/>
          <a:p>
            <a:pPr algn="r"/>
            <a:r>
              <a:rPr lang="en-US" sz="3600" dirty="0">
                <a:solidFill>
                  <a:schemeClr val="accent1"/>
                </a:solidFill>
              </a:rPr>
              <a:t>NCHSAA Handbook Policy</a:t>
            </a:r>
          </a:p>
        </p:txBody>
      </p:sp>
    </p:spTree>
    <p:extLst>
      <p:ext uri="{BB962C8B-B14F-4D97-AF65-F5344CB8AC3E}">
        <p14:creationId xmlns:p14="http://schemas.microsoft.com/office/powerpoint/2010/main" val="2979178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52FC-C398-49F9-A770-EB50ED3599FD}"/>
              </a:ext>
            </a:extLst>
          </p:cNvPr>
          <p:cNvSpPr>
            <a:spLocks noGrp="1"/>
          </p:cNvSpPr>
          <p:nvPr>
            <p:ph type="title"/>
          </p:nvPr>
        </p:nvSpPr>
        <p:spPr/>
        <p:txBody>
          <a:bodyPr/>
          <a:lstStyle/>
          <a:p>
            <a:r>
              <a:rPr lang="en-US" dirty="0"/>
              <a:t>Points of Emphasis</a:t>
            </a:r>
          </a:p>
        </p:txBody>
      </p:sp>
      <p:sp>
        <p:nvSpPr>
          <p:cNvPr id="3" name="Text Placeholder 2">
            <a:extLst>
              <a:ext uri="{FF2B5EF4-FFF2-40B4-BE49-F238E27FC236}">
                <a16:creationId xmlns:a16="http://schemas.microsoft.com/office/drawing/2014/main" id="{55000B18-8C44-4BBD-85B1-674E307937C1}"/>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A20F196-2428-4507-8F9F-984ECBFC00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2807208"/>
          </a:xfrm>
          <a:prstGeom prst="rect">
            <a:avLst/>
          </a:prstGeom>
        </p:spPr>
      </p:pic>
    </p:spTree>
    <p:extLst>
      <p:ext uri="{BB962C8B-B14F-4D97-AF65-F5344CB8AC3E}">
        <p14:creationId xmlns:p14="http://schemas.microsoft.com/office/powerpoint/2010/main" val="4008111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Sportsmanship — </a:t>
            </a:r>
            <a:br>
              <a:rPr lang="en-US" dirty="0"/>
            </a:br>
            <a:r>
              <a:rPr lang="en-US" dirty="0"/>
              <a:t>National Anthem </a:t>
            </a:r>
            <a:r>
              <a:rPr lang="en-US" dirty="0" err="1"/>
              <a:t>STandoff</a:t>
            </a:r>
            <a:endParaRPr lang="en-US"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923994" y="1958066"/>
            <a:ext cx="3990109" cy="4330931"/>
          </a:xfrm>
        </p:spPr>
      </p:pic>
      <p:sp>
        <p:nvSpPr>
          <p:cNvPr id="4" name="Footer Placeholder 3"/>
          <p:cNvSpPr>
            <a:spLocks noGrp="1"/>
          </p:cNvSpPr>
          <p:nvPr>
            <p:ph type="ftr" sz="quarter" idx="11"/>
          </p:nvPr>
        </p:nvSpPr>
        <p:spPr/>
        <p:txBody>
          <a:bodyPr/>
          <a:lstStyle/>
          <a:p>
            <a:pPr>
              <a:defRPr/>
            </a:pPr>
            <a:r>
              <a:rPr lang="en-US"/>
              <a:t>www.nfhs.org</a:t>
            </a:r>
          </a:p>
        </p:txBody>
      </p:sp>
      <p:sp>
        <p:nvSpPr>
          <p:cNvPr id="3" name="TextBox 2"/>
          <p:cNvSpPr txBox="1"/>
          <p:nvPr/>
        </p:nvSpPr>
        <p:spPr>
          <a:xfrm>
            <a:off x="681135" y="2771192"/>
            <a:ext cx="4242859" cy="2031325"/>
          </a:xfrm>
          <a:prstGeom prst="rect">
            <a:avLst/>
          </a:prstGeom>
          <a:noFill/>
        </p:spPr>
        <p:txBody>
          <a:bodyPr wrap="square" rtlCol="0">
            <a:spAutoFit/>
          </a:bodyPr>
          <a:lstStyle/>
          <a:p>
            <a:r>
              <a:rPr lang="en-US" dirty="0"/>
              <a:t>National anthem standoffs do not reflect education-based athletics. Staring down opponents after the national anthem to try to intimidate them or refusing to leave the respective baseline before the other team departs is juvenile and disrespectful.</a:t>
            </a:r>
          </a:p>
        </p:txBody>
      </p:sp>
    </p:spTree>
    <p:extLst>
      <p:ext uri="{BB962C8B-B14F-4D97-AF65-F5344CB8AC3E}">
        <p14:creationId xmlns:p14="http://schemas.microsoft.com/office/powerpoint/2010/main" val="326112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Sportsmanship — </a:t>
            </a:r>
            <a:br>
              <a:rPr lang="en-US" dirty="0"/>
            </a:br>
            <a:r>
              <a:rPr lang="en-US" dirty="0"/>
              <a:t>bench jockeying and celebrations</a:t>
            </a:r>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49630" y="1954213"/>
            <a:ext cx="4122536" cy="4338637"/>
          </a:xfrm>
        </p:spPr>
      </p:pic>
      <p:sp>
        <p:nvSpPr>
          <p:cNvPr id="4" name="Footer Placeholder 3"/>
          <p:cNvSpPr>
            <a:spLocks noGrp="1"/>
          </p:cNvSpPr>
          <p:nvPr>
            <p:ph type="ftr" sz="quarter" idx="11"/>
          </p:nvPr>
        </p:nvSpPr>
        <p:spPr/>
        <p:txBody>
          <a:bodyPr/>
          <a:lstStyle/>
          <a:p>
            <a:pPr>
              <a:defRPr/>
            </a:pPr>
            <a:r>
              <a:rPr lang="en-US"/>
              <a:t>www.nfhs.org</a:t>
            </a:r>
          </a:p>
        </p:txBody>
      </p:sp>
      <p:sp>
        <p:nvSpPr>
          <p:cNvPr id="3" name="TextBox 2"/>
          <p:cNvSpPr txBox="1"/>
          <p:nvPr/>
        </p:nvSpPr>
        <p:spPr>
          <a:xfrm>
            <a:off x="1075609" y="3094212"/>
            <a:ext cx="3774021" cy="1477328"/>
          </a:xfrm>
          <a:prstGeom prst="rect">
            <a:avLst/>
          </a:prstGeom>
          <a:noFill/>
        </p:spPr>
        <p:txBody>
          <a:bodyPr wrap="square" rtlCol="0">
            <a:spAutoFit/>
          </a:bodyPr>
          <a:lstStyle/>
          <a:p>
            <a:r>
              <a:rPr lang="en-US" dirty="0"/>
              <a:t>Coaches, players, substitutes, attendants or other bench personnel shall not leave the dugout during a live ball for any unauthorized purposes.</a:t>
            </a:r>
          </a:p>
        </p:txBody>
      </p:sp>
    </p:spTree>
    <p:extLst>
      <p:ext uri="{BB962C8B-B14F-4D97-AF65-F5344CB8AC3E}">
        <p14:creationId xmlns:p14="http://schemas.microsoft.com/office/powerpoint/2010/main" val="1395281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Sportsmanship — </a:t>
            </a:r>
            <a:br>
              <a:rPr lang="en-US" dirty="0"/>
            </a:br>
            <a:r>
              <a:rPr lang="en-US" dirty="0"/>
              <a:t>bench jockeying and celebrations</a:t>
            </a:r>
          </a:p>
        </p:txBody>
      </p:sp>
      <p:pic>
        <p:nvPicPr>
          <p:cNvPr id="17" name="Content Placeholder 16">
            <a:extLst>
              <a:ext uri="{FF2B5EF4-FFF2-40B4-BE49-F238E27FC236}">
                <a16:creationId xmlns:a16="http://schemas.microsoft.com/office/drawing/2014/main" id="{9D61C4FD-EAD4-4721-AA6B-2EBC0B065B8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45475" y="1993900"/>
            <a:ext cx="4804771" cy="4338637"/>
          </a:xfrm>
        </p:spPr>
      </p:pic>
      <p:sp>
        <p:nvSpPr>
          <p:cNvPr id="4" name="Footer Placeholder 3"/>
          <p:cNvSpPr>
            <a:spLocks noGrp="1"/>
          </p:cNvSpPr>
          <p:nvPr>
            <p:ph type="ftr" sz="quarter" idx="11"/>
          </p:nvPr>
        </p:nvSpPr>
        <p:spPr/>
        <p:txBody>
          <a:bodyPr/>
          <a:lstStyle/>
          <a:p>
            <a:pPr>
              <a:defRPr/>
            </a:pPr>
            <a:r>
              <a:rPr lang="en-US"/>
              <a:t>www.nfhs.org</a:t>
            </a:r>
          </a:p>
        </p:txBody>
      </p:sp>
      <p:sp>
        <p:nvSpPr>
          <p:cNvPr id="3" name="TextBox 2"/>
          <p:cNvSpPr txBox="1"/>
          <p:nvPr/>
        </p:nvSpPr>
        <p:spPr>
          <a:xfrm>
            <a:off x="1012796" y="3181092"/>
            <a:ext cx="3032679" cy="1200329"/>
          </a:xfrm>
          <a:prstGeom prst="rect">
            <a:avLst/>
          </a:prstGeom>
          <a:noFill/>
        </p:spPr>
        <p:txBody>
          <a:bodyPr wrap="square" rtlCol="0">
            <a:spAutoFit/>
          </a:bodyPr>
          <a:lstStyle/>
          <a:p>
            <a:r>
              <a:rPr lang="en-US" dirty="0"/>
              <a:t>Coaches or team personnel may not sit outside the dugout/bench area on buckets or stools.</a:t>
            </a:r>
          </a:p>
        </p:txBody>
      </p:sp>
    </p:spTree>
    <p:extLst>
      <p:ext uri="{BB962C8B-B14F-4D97-AF65-F5344CB8AC3E}">
        <p14:creationId xmlns:p14="http://schemas.microsoft.com/office/powerpoint/2010/main" val="115941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Sportsmanship — </a:t>
            </a:r>
            <a:br>
              <a:rPr lang="en-US" dirty="0"/>
            </a:br>
            <a:r>
              <a:rPr lang="en-US" dirty="0"/>
              <a:t>bench jockeying and celebrations</a:t>
            </a:r>
          </a:p>
        </p:txBody>
      </p:sp>
      <p:pic>
        <p:nvPicPr>
          <p:cNvPr id="7" name="Content Placeholder 6">
            <a:extLst>
              <a:ext uri="{FF2B5EF4-FFF2-40B4-BE49-F238E27FC236}">
                <a16:creationId xmlns:a16="http://schemas.microsoft.com/office/drawing/2014/main" id="{6B904D69-A687-40E0-9C4A-62181333C6A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19380" y="1971527"/>
            <a:ext cx="7863840" cy="4006735"/>
          </a:xfrm>
        </p:spPr>
      </p:pic>
      <p:sp>
        <p:nvSpPr>
          <p:cNvPr id="4" name="Footer Placeholder 3"/>
          <p:cNvSpPr>
            <a:spLocks noGrp="1"/>
          </p:cNvSpPr>
          <p:nvPr>
            <p:ph type="ftr" sz="quarter" idx="11"/>
          </p:nvPr>
        </p:nvSpPr>
        <p:spPr/>
        <p:txBody>
          <a:bodyPr/>
          <a:lstStyle/>
          <a:p>
            <a:pPr>
              <a:defRPr/>
            </a:pPr>
            <a:r>
              <a:rPr lang="en-US"/>
              <a:t>www.nfhs.org</a:t>
            </a:r>
          </a:p>
        </p:txBody>
      </p:sp>
      <p:sp>
        <p:nvSpPr>
          <p:cNvPr id="11" name="TextBox 10">
            <a:extLst>
              <a:ext uri="{FF2B5EF4-FFF2-40B4-BE49-F238E27FC236}">
                <a16:creationId xmlns:a16="http://schemas.microsoft.com/office/drawing/2014/main" id="{D0A5C124-84E7-41A2-9FC3-4F3969C127B7}"/>
              </a:ext>
            </a:extLst>
          </p:cNvPr>
          <p:cNvSpPr txBox="1"/>
          <p:nvPr/>
        </p:nvSpPr>
        <p:spPr>
          <a:xfrm>
            <a:off x="4459937" y="5075207"/>
            <a:ext cx="4323283" cy="1200329"/>
          </a:xfrm>
          <a:prstGeom prst="rect">
            <a:avLst/>
          </a:prstGeom>
          <a:noFill/>
        </p:spPr>
        <p:txBody>
          <a:bodyPr wrap="square" rtlCol="0">
            <a:spAutoFit/>
          </a:bodyPr>
          <a:lstStyle/>
          <a:p>
            <a:r>
              <a:rPr lang="en-US" dirty="0"/>
              <a:t>Players are not allowed to stand outside their dugout/bench area and make “cat-calls” or other disparaging remarks while the other team is taking infield practice.</a:t>
            </a:r>
          </a:p>
        </p:txBody>
      </p:sp>
    </p:spTree>
    <p:extLst>
      <p:ext uri="{BB962C8B-B14F-4D97-AF65-F5344CB8AC3E}">
        <p14:creationId xmlns:p14="http://schemas.microsoft.com/office/powerpoint/2010/main" val="2206177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Sportsmanship — </a:t>
            </a:r>
            <a:br>
              <a:rPr lang="en-US" dirty="0"/>
            </a:br>
            <a:r>
              <a:rPr lang="en-US" dirty="0"/>
              <a:t>intentional distractions</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159836" y="2121257"/>
            <a:ext cx="4555375" cy="3715789"/>
          </a:xfrm>
        </p:spPr>
      </p:pic>
      <p:sp>
        <p:nvSpPr>
          <p:cNvPr id="4" name="Footer Placeholder 3"/>
          <p:cNvSpPr>
            <a:spLocks noGrp="1"/>
          </p:cNvSpPr>
          <p:nvPr>
            <p:ph type="ftr" sz="quarter" idx="11"/>
          </p:nvPr>
        </p:nvSpPr>
        <p:spPr/>
        <p:txBody>
          <a:bodyPr/>
          <a:lstStyle/>
          <a:p>
            <a:pPr>
              <a:defRPr/>
            </a:pPr>
            <a:r>
              <a:rPr lang="en-US"/>
              <a:t>www.nfhs.org</a:t>
            </a:r>
          </a:p>
        </p:txBody>
      </p:sp>
      <p:sp>
        <p:nvSpPr>
          <p:cNvPr id="3" name="TextBox 2"/>
          <p:cNvSpPr txBox="1"/>
          <p:nvPr/>
        </p:nvSpPr>
        <p:spPr>
          <a:xfrm>
            <a:off x="1032139" y="2824990"/>
            <a:ext cx="3204057" cy="2308324"/>
          </a:xfrm>
          <a:prstGeom prst="rect">
            <a:avLst/>
          </a:prstGeom>
          <a:noFill/>
        </p:spPr>
        <p:txBody>
          <a:bodyPr wrap="square" rtlCol="0">
            <a:spAutoFit/>
          </a:bodyPr>
          <a:lstStyle/>
          <a:p>
            <a:r>
              <a:rPr lang="en-US" dirty="0"/>
              <a:t>Chants, intentional distractions and loud noises directed at the opponent’s pitcher prior to his pitching, the batter getting ready to hit, or a fielder getting ready to make a play do not represent good sportsmanship.</a:t>
            </a:r>
          </a:p>
        </p:txBody>
      </p:sp>
    </p:spTree>
    <p:extLst>
      <p:ext uri="{BB962C8B-B14F-4D97-AF65-F5344CB8AC3E}">
        <p14:creationId xmlns:p14="http://schemas.microsoft.com/office/powerpoint/2010/main" val="3935963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F837-1BD0-492E-9B5A-D2D30E93A327}"/>
              </a:ext>
            </a:extLst>
          </p:cNvPr>
          <p:cNvSpPr>
            <a:spLocks noGrp="1"/>
          </p:cNvSpPr>
          <p:nvPr>
            <p:ph type="title"/>
          </p:nvPr>
        </p:nvSpPr>
        <p:spPr/>
        <p:txBody>
          <a:bodyPr/>
          <a:lstStyle/>
          <a:p>
            <a:r>
              <a:rPr lang="en-US" sz="3600" dirty="0"/>
              <a:t>Compliant of Player’s equipment – Body/Chest protector</a:t>
            </a:r>
          </a:p>
        </p:txBody>
      </p:sp>
      <p:pic>
        <p:nvPicPr>
          <p:cNvPr id="9" name="Content Placeholder 8">
            <a:extLst>
              <a:ext uri="{FF2B5EF4-FFF2-40B4-BE49-F238E27FC236}">
                <a16:creationId xmlns:a16="http://schemas.microsoft.com/office/drawing/2014/main" id="{01544629-45BB-49E0-97BE-A3B0552AC84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82388" y="1954213"/>
            <a:ext cx="4865985" cy="4338637"/>
          </a:xfrm>
        </p:spPr>
      </p:pic>
      <p:sp>
        <p:nvSpPr>
          <p:cNvPr id="4" name="Footer Placeholder 3">
            <a:extLst>
              <a:ext uri="{FF2B5EF4-FFF2-40B4-BE49-F238E27FC236}">
                <a16:creationId xmlns:a16="http://schemas.microsoft.com/office/drawing/2014/main" id="{5627D59B-93CB-4C7C-8AC6-9CFE426DC2F8}"/>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E0C472CC-2FA1-4287-8C60-773670E1D164}"/>
              </a:ext>
            </a:extLst>
          </p:cNvPr>
          <p:cNvSpPr txBox="1"/>
          <p:nvPr/>
        </p:nvSpPr>
        <p:spPr>
          <a:xfrm>
            <a:off x="994002" y="3059174"/>
            <a:ext cx="3088386" cy="1477328"/>
          </a:xfrm>
          <a:prstGeom prst="rect">
            <a:avLst/>
          </a:prstGeom>
          <a:noFill/>
        </p:spPr>
        <p:txBody>
          <a:bodyPr wrap="square" rtlCol="0">
            <a:spAutoFit/>
          </a:bodyPr>
          <a:lstStyle/>
          <a:p>
            <a:r>
              <a:rPr lang="en-US" dirty="0"/>
              <a:t>Per a rule change approved in 2017, the catcher’s body/chest protector shall meet the NOCSAE standard effective January 1, 2020.</a:t>
            </a:r>
          </a:p>
        </p:txBody>
      </p:sp>
    </p:spTree>
    <p:extLst>
      <p:ext uri="{BB962C8B-B14F-4D97-AF65-F5344CB8AC3E}">
        <p14:creationId xmlns:p14="http://schemas.microsoft.com/office/powerpoint/2010/main" val="3375210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8B97-735A-4827-832E-3E03A4BDB0D1}"/>
              </a:ext>
            </a:extLst>
          </p:cNvPr>
          <p:cNvSpPr>
            <a:spLocks noGrp="1"/>
          </p:cNvSpPr>
          <p:nvPr>
            <p:ph type="title"/>
          </p:nvPr>
        </p:nvSpPr>
        <p:spPr/>
        <p:txBody>
          <a:bodyPr/>
          <a:lstStyle/>
          <a:p>
            <a:r>
              <a:rPr lang="en-US" dirty="0"/>
              <a:t>Compliant of Player’s equipment - Helmets</a:t>
            </a:r>
          </a:p>
        </p:txBody>
      </p:sp>
      <p:pic>
        <p:nvPicPr>
          <p:cNvPr id="6" name="Content Placeholder 5">
            <a:extLst>
              <a:ext uri="{FF2B5EF4-FFF2-40B4-BE49-F238E27FC236}">
                <a16:creationId xmlns:a16="http://schemas.microsoft.com/office/drawing/2014/main" id="{EF627095-DDC6-4471-BBD6-BA813760CA3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78139" y="1954213"/>
            <a:ext cx="4796604" cy="4338637"/>
          </a:xfrm>
        </p:spPr>
      </p:pic>
      <p:sp>
        <p:nvSpPr>
          <p:cNvPr id="4" name="Footer Placeholder 3">
            <a:extLst>
              <a:ext uri="{FF2B5EF4-FFF2-40B4-BE49-F238E27FC236}">
                <a16:creationId xmlns:a16="http://schemas.microsoft.com/office/drawing/2014/main" id="{F7F7D595-6DB5-4BA8-B1AC-3B9DC476EBB8}"/>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C5CF9A76-31F7-4D34-96E4-606F22B86626}"/>
              </a:ext>
            </a:extLst>
          </p:cNvPr>
          <p:cNvSpPr txBox="1"/>
          <p:nvPr/>
        </p:nvSpPr>
        <p:spPr>
          <a:xfrm>
            <a:off x="1034763" y="2719302"/>
            <a:ext cx="2976418" cy="2585323"/>
          </a:xfrm>
          <a:prstGeom prst="rect">
            <a:avLst/>
          </a:prstGeom>
          <a:noFill/>
        </p:spPr>
        <p:txBody>
          <a:bodyPr wrap="square" rtlCol="0">
            <a:spAutoFit/>
          </a:bodyPr>
          <a:lstStyle/>
          <a:p>
            <a:r>
              <a:rPr lang="en-US" dirty="0"/>
              <a:t>Helmets must meet the provisions of Rule 1-5-2, including that all face mask/guards attached after manufacture are approved by the manufacturer and meet the NOCSAE standard at the time of manufacture. </a:t>
            </a:r>
          </a:p>
        </p:txBody>
      </p:sp>
    </p:spTree>
    <p:extLst>
      <p:ext uri="{BB962C8B-B14F-4D97-AF65-F5344CB8AC3E}">
        <p14:creationId xmlns:p14="http://schemas.microsoft.com/office/powerpoint/2010/main" val="2741767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8B97-735A-4827-832E-3E03A4BDB0D1}"/>
              </a:ext>
            </a:extLst>
          </p:cNvPr>
          <p:cNvSpPr>
            <a:spLocks noGrp="1"/>
          </p:cNvSpPr>
          <p:nvPr>
            <p:ph type="title"/>
          </p:nvPr>
        </p:nvSpPr>
        <p:spPr/>
        <p:txBody>
          <a:bodyPr/>
          <a:lstStyle/>
          <a:p>
            <a:r>
              <a:rPr lang="en-US" dirty="0"/>
              <a:t>Compliant of Player’s equipment - Helmets</a:t>
            </a:r>
          </a:p>
        </p:txBody>
      </p:sp>
      <p:sp>
        <p:nvSpPr>
          <p:cNvPr id="4" name="Footer Placeholder 3">
            <a:extLst>
              <a:ext uri="{FF2B5EF4-FFF2-40B4-BE49-F238E27FC236}">
                <a16:creationId xmlns:a16="http://schemas.microsoft.com/office/drawing/2014/main" id="{F7F7D595-6DB5-4BA8-B1AC-3B9DC476EBB8}"/>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C5CF9A76-31F7-4D34-96E4-606F22B86626}"/>
              </a:ext>
            </a:extLst>
          </p:cNvPr>
          <p:cNvSpPr txBox="1"/>
          <p:nvPr/>
        </p:nvSpPr>
        <p:spPr>
          <a:xfrm>
            <a:off x="1010132" y="2622054"/>
            <a:ext cx="2976418" cy="2862322"/>
          </a:xfrm>
          <a:prstGeom prst="rect">
            <a:avLst/>
          </a:prstGeom>
          <a:noFill/>
        </p:spPr>
        <p:txBody>
          <a:bodyPr wrap="square" rtlCol="0">
            <a:spAutoFit/>
          </a:bodyPr>
          <a:lstStyle/>
          <a:p>
            <a:r>
              <a:rPr lang="en-US" dirty="0"/>
              <a:t>A face mask/guard specifically designed for a particular helmet model may be attached after manufacture, provided that procedure is approved by the manufacturer and meets the NOCSAE standard at the time of manufacture.</a:t>
            </a:r>
          </a:p>
        </p:txBody>
      </p:sp>
      <p:pic>
        <p:nvPicPr>
          <p:cNvPr id="9" name="Content Placeholder 8">
            <a:extLst>
              <a:ext uri="{FF2B5EF4-FFF2-40B4-BE49-F238E27FC236}">
                <a16:creationId xmlns:a16="http://schemas.microsoft.com/office/drawing/2014/main" id="{A3EA9E30-33F1-4464-82AF-F0B03696B68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115876" y="2322163"/>
            <a:ext cx="4852416" cy="3602736"/>
          </a:xfrm>
        </p:spPr>
      </p:pic>
    </p:spTree>
    <p:extLst>
      <p:ext uri="{BB962C8B-B14F-4D97-AF65-F5344CB8AC3E}">
        <p14:creationId xmlns:p14="http://schemas.microsoft.com/office/powerpoint/2010/main" val="1942783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32722-D0BB-404E-B0DF-FE1E0C6D09A8}"/>
              </a:ext>
            </a:extLst>
          </p:cNvPr>
          <p:cNvSpPr>
            <a:spLocks noGrp="1"/>
          </p:cNvSpPr>
          <p:nvPr>
            <p:ph type="title"/>
          </p:nvPr>
        </p:nvSpPr>
        <p:spPr/>
        <p:txBody>
          <a:bodyPr/>
          <a:lstStyle/>
          <a:p>
            <a:r>
              <a:rPr lang="en-US" dirty="0"/>
              <a:t>Compliant of Player’s equipment - Bats</a:t>
            </a:r>
          </a:p>
        </p:txBody>
      </p:sp>
      <p:pic>
        <p:nvPicPr>
          <p:cNvPr id="9" name="Content Placeholder 8">
            <a:extLst>
              <a:ext uri="{FF2B5EF4-FFF2-40B4-BE49-F238E27FC236}">
                <a16:creationId xmlns:a16="http://schemas.microsoft.com/office/drawing/2014/main" id="{370F54B7-2DAB-45CC-8993-BE7CCBB4B6BA}"/>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34406" y="2185094"/>
            <a:ext cx="4888992" cy="3816096"/>
          </a:xfrm>
        </p:spPr>
      </p:pic>
      <p:sp>
        <p:nvSpPr>
          <p:cNvPr id="4" name="Footer Placeholder 3">
            <a:extLst>
              <a:ext uri="{FF2B5EF4-FFF2-40B4-BE49-F238E27FC236}">
                <a16:creationId xmlns:a16="http://schemas.microsoft.com/office/drawing/2014/main" id="{FD14E1A7-81A3-4A7D-88EB-7EE18920C1F8}"/>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E6BD448D-C595-4620-80B0-BDD366F58A5E}"/>
              </a:ext>
            </a:extLst>
          </p:cNvPr>
          <p:cNvSpPr txBox="1"/>
          <p:nvPr/>
        </p:nvSpPr>
        <p:spPr>
          <a:xfrm>
            <a:off x="1028379" y="2937533"/>
            <a:ext cx="2733822" cy="1754326"/>
          </a:xfrm>
          <a:prstGeom prst="rect">
            <a:avLst/>
          </a:prstGeom>
          <a:noFill/>
        </p:spPr>
        <p:txBody>
          <a:bodyPr wrap="square" rtlCol="0">
            <a:spAutoFit/>
          </a:bodyPr>
          <a:lstStyle/>
          <a:p>
            <a:r>
              <a:rPr lang="en-US" dirty="0"/>
              <a:t>Bats shall be unaltered from the manufacturer’s original design and production and must meet the provisions of Rule 1-3-2.</a:t>
            </a:r>
          </a:p>
        </p:txBody>
      </p:sp>
      <p:sp>
        <p:nvSpPr>
          <p:cNvPr id="6" name="TextBox 5">
            <a:extLst>
              <a:ext uri="{FF2B5EF4-FFF2-40B4-BE49-F238E27FC236}">
                <a16:creationId xmlns:a16="http://schemas.microsoft.com/office/drawing/2014/main" id="{43B3211B-86E5-44ED-9AC3-7B75FC19520D}"/>
              </a:ext>
            </a:extLst>
          </p:cNvPr>
          <p:cNvSpPr txBox="1"/>
          <p:nvPr/>
        </p:nvSpPr>
        <p:spPr>
          <a:xfrm>
            <a:off x="5381436" y="2734660"/>
            <a:ext cx="4610099" cy="800219"/>
          </a:xfrm>
          <a:prstGeom prst="rect">
            <a:avLst/>
          </a:prstGeom>
          <a:noFill/>
        </p:spPr>
        <p:txBody>
          <a:bodyPr wrap="square" rtlCol="0">
            <a:spAutoFit/>
          </a:bodyPr>
          <a:lstStyle/>
          <a:p>
            <a:pPr algn="ctr"/>
            <a:r>
              <a:rPr lang="en-US" sz="2800" b="1" dirty="0">
                <a:solidFill>
                  <a:schemeClr val="accent2"/>
                </a:solidFill>
              </a:rPr>
              <a:t>Illegal</a:t>
            </a:r>
            <a:endParaRPr lang="en-US" b="1" dirty="0">
              <a:solidFill>
                <a:schemeClr val="accent2"/>
              </a:solidFill>
            </a:endParaRPr>
          </a:p>
          <a:p>
            <a:pPr algn="ctr"/>
            <a:endParaRPr lang="en-US" dirty="0"/>
          </a:p>
        </p:txBody>
      </p:sp>
    </p:spTree>
    <p:extLst>
      <p:ext uri="{BB962C8B-B14F-4D97-AF65-F5344CB8AC3E}">
        <p14:creationId xmlns:p14="http://schemas.microsoft.com/office/powerpoint/2010/main" val="62941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6" y="857248"/>
            <a:ext cx="5157704" cy="51435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DBF852-C019-4AE6-9379-569ACF0FCAD9}"/>
              </a:ext>
            </a:extLst>
          </p:cNvPr>
          <p:cNvSpPr>
            <a:spLocks noGrp="1"/>
          </p:cNvSpPr>
          <p:nvPr>
            <p:ph type="title"/>
          </p:nvPr>
        </p:nvSpPr>
        <p:spPr>
          <a:xfrm>
            <a:off x="622336" y="2916552"/>
            <a:ext cx="2774102" cy="1024896"/>
          </a:xfrm>
          <a:solidFill>
            <a:schemeClr val="bg1">
              <a:alpha val="50000"/>
            </a:schemeClr>
          </a:solidFill>
          <a:ln w="25400" cap="sq">
            <a:solidFill>
              <a:schemeClr val="tx1"/>
            </a:solidFill>
            <a:miter lim="800000"/>
          </a:ln>
        </p:spPr>
        <p:txBody>
          <a:bodyPr>
            <a:normAutofit/>
          </a:bodyPr>
          <a:lstStyle/>
          <a:p>
            <a:pPr algn="ctr"/>
            <a:r>
              <a:rPr lang="en-US" sz="2400" b="1" dirty="0"/>
              <a:t>Ejection Criteria</a:t>
            </a:r>
            <a:r>
              <a:rPr lang="en-US" sz="2400" dirty="0"/>
              <a:t> Fighting</a:t>
            </a:r>
          </a:p>
        </p:txBody>
      </p:sp>
      <p:sp>
        <p:nvSpPr>
          <p:cNvPr id="3" name="Content Placeholder 2">
            <a:extLst>
              <a:ext uri="{FF2B5EF4-FFF2-40B4-BE49-F238E27FC236}">
                <a16:creationId xmlns:a16="http://schemas.microsoft.com/office/drawing/2014/main" id="{0F85CC2C-46F8-4A90-9215-8F8640C707A7}"/>
              </a:ext>
            </a:extLst>
          </p:cNvPr>
          <p:cNvSpPr>
            <a:spLocks noGrp="1"/>
          </p:cNvSpPr>
          <p:nvPr>
            <p:ph idx="1"/>
          </p:nvPr>
        </p:nvSpPr>
        <p:spPr>
          <a:xfrm>
            <a:off x="4536887" y="1459228"/>
            <a:ext cx="4056522" cy="3939542"/>
          </a:xfrm>
        </p:spPr>
        <p:txBody>
          <a:bodyPr anchor="ctr">
            <a:normAutofit fontScale="92500" lnSpcReduction="10000"/>
          </a:bodyPr>
          <a:lstStyle/>
          <a:p>
            <a:r>
              <a:rPr lang="en-US" sz="1950" dirty="0">
                <a:solidFill>
                  <a:srgbClr val="00B0F0"/>
                </a:solidFill>
              </a:rPr>
              <a:t>2 game suspension in Football</a:t>
            </a:r>
          </a:p>
          <a:p>
            <a:r>
              <a:rPr lang="en-US" sz="1950" dirty="0">
                <a:solidFill>
                  <a:srgbClr val="00B0F0"/>
                </a:solidFill>
              </a:rPr>
              <a:t>4 game suspension in all other sports</a:t>
            </a:r>
          </a:p>
          <a:p>
            <a:r>
              <a:rPr lang="en-US" sz="1950" dirty="0">
                <a:solidFill>
                  <a:schemeClr val="bg1"/>
                </a:solidFill>
              </a:rPr>
              <a:t>Includes kicking, attempting to strike with fist/hand/leg/feet/or equipment</a:t>
            </a:r>
          </a:p>
          <a:p>
            <a:r>
              <a:rPr lang="en-US" sz="1950" dirty="0">
                <a:solidFill>
                  <a:schemeClr val="bg1"/>
                </a:solidFill>
              </a:rPr>
              <a:t>Instigating a fight with an unsportsmanlike act causing an opponent to retaliate</a:t>
            </a:r>
          </a:p>
          <a:p>
            <a:r>
              <a:rPr lang="en-US" sz="1950" b="1" dirty="0">
                <a:solidFill>
                  <a:schemeClr val="accent4"/>
                </a:solidFill>
              </a:rPr>
              <a:t>Leaving the bench when there is a fight</a:t>
            </a:r>
          </a:p>
          <a:p>
            <a:pPr lvl="1"/>
            <a:r>
              <a:rPr lang="en-US" sz="1950" b="1" dirty="0">
                <a:solidFill>
                  <a:schemeClr val="accent4"/>
                </a:solidFill>
              </a:rPr>
              <a:t>Carries same penalty(s) as being in a fight</a:t>
            </a:r>
          </a:p>
          <a:p>
            <a:pPr lvl="1"/>
            <a:endParaRPr lang="en-US" sz="1950" b="1" dirty="0">
              <a:solidFill>
                <a:schemeClr val="bg1"/>
              </a:solidFill>
            </a:endParaRPr>
          </a:p>
          <a:p>
            <a:r>
              <a:rPr lang="en-US" sz="1950" b="1" dirty="0">
                <a:solidFill>
                  <a:srgbClr val="FFFF00"/>
                </a:solidFill>
              </a:rPr>
              <a:t>Substitutes should </a:t>
            </a:r>
            <a:r>
              <a:rPr lang="en-US" sz="1950" b="1" u="sng" dirty="0">
                <a:solidFill>
                  <a:srgbClr val="FFFF00"/>
                </a:solidFill>
              </a:rPr>
              <a:t>NEVER</a:t>
            </a:r>
            <a:r>
              <a:rPr lang="en-US" sz="1950" b="1" dirty="0">
                <a:solidFill>
                  <a:srgbClr val="FFFF00"/>
                </a:solidFill>
              </a:rPr>
              <a:t> leave the bench area to participate</a:t>
            </a:r>
          </a:p>
          <a:p>
            <a:endParaRPr lang="en-US" sz="1650" b="1" u="sng" dirty="0">
              <a:solidFill>
                <a:schemeClr val="bg1"/>
              </a:solidFill>
            </a:endParaRPr>
          </a:p>
        </p:txBody>
      </p:sp>
    </p:spTree>
    <p:extLst>
      <p:ext uri="{BB962C8B-B14F-4D97-AF65-F5344CB8AC3E}">
        <p14:creationId xmlns:p14="http://schemas.microsoft.com/office/powerpoint/2010/main" val="3216632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A7D-0B24-4BB5-9017-5401BF81F313}"/>
              </a:ext>
            </a:extLst>
          </p:cNvPr>
          <p:cNvSpPr>
            <a:spLocks noGrp="1"/>
          </p:cNvSpPr>
          <p:nvPr>
            <p:ph type="title"/>
          </p:nvPr>
        </p:nvSpPr>
        <p:spPr/>
        <p:txBody>
          <a:bodyPr/>
          <a:lstStyle/>
          <a:p>
            <a:r>
              <a:rPr lang="en-US" dirty="0"/>
              <a:t>Baserunner’s responsibilities</a:t>
            </a:r>
          </a:p>
        </p:txBody>
      </p:sp>
      <p:pic>
        <p:nvPicPr>
          <p:cNvPr id="6" name="Content Placeholder 5">
            <a:extLst>
              <a:ext uri="{FF2B5EF4-FFF2-40B4-BE49-F238E27FC236}">
                <a16:creationId xmlns:a16="http://schemas.microsoft.com/office/drawing/2014/main" id="{CB073E66-36CD-41F5-AF8A-31718463925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114365" y="1954213"/>
            <a:ext cx="4785794" cy="4338637"/>
          </a:xfrm>
        </p:spPr>
      </p:pic>
      <p:sp>
        <p:nvSpPr>
          <p:cNvPr id="4" name="Footer Placeholder 3">
            <a:extLst>
              <a:ext uri="{FF2B5EF4-FFF2-40B4-BE49-F238E27FC236}">
                <a16:creationId xmlns:a16="http://schemas.microsoft.com/office/drawing/2014/main" id="{93D517D1-9F02-465F-A4CE-E78A6B847583}"/>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B64D1933-5673-4913-8E24-560FE3E09945}"/>
              </a:ext>
            </a:extLst>
          </p:cNvPr>
          <p:cNvSpPr txBox="1"/>
          <p:nvPr/>
        </p:nvSpPr>
        <p:spPr>
          <a:xfrm>
            <a:off x="1044585" y="2629925"/>
            <a:ext cx="2976418" cy="2585323"/>
          </a:xfrm>
          <a:prstGeom prst="rect">
            <a:avLst/>
          </a:prstGeom>
          <a:noFill/>
        </p:spPr>
        <p:txBody>
          <a:bodyPr wrap="square" rtlCol="0">
            <a:spAutoFit/>
          </a:bodyPr>
          <a:lstStyle/>
          <a:p>
            <a:r>
              <a:rPr lang="en-US" dirty="0"/>
              <a:t>Runners are never required to slide, but if a runner elects to slide, it must be legal.</a:t>
            </a:r>
            <a:r>
              <a:rPr lang="en-US" b="1" dirty="0"/>
              <a:t> </a:t>
            </a:r>
            <a:r>
              <a:rPr lang="en-US" dirty="0"/>
              <a:t>A legal slide can either be feet first or head first. If a runner slides feet first, at least one leg and buttock shall be on the ground.</a:t>
            </a:r>
          </a:p>
        </p:txBody>
      </p:sp>
      <p:sp>
        <p:nvSpPr>
          <p:cNvPr id="7" name="TextBox 6">
            <a:extLst>
              <a:ext uri="{FF2B5EF4-FFF2-40B4-BE49-F238E27FC236}">
                <a16:creationId xmlns:a16="http://schemas.microsoft.com/office/drawing/2014/main" id="{6AB56F6B-7610-4B39-B79D-C1E0CBC4F893}"/>
              </a:ext>
            </a:extLst>
          </p:cNvPr>
          <p:cNvSpPr txBox="1"/>
          <p:nvPr/>
        </p:nvSpPr>
        <p:spPr>
          <a:xfrm>
            <a:off x="4290060" y="2287024"/>
            <a:ext cx="4610099" cy="523220"/>
          </a:xfrm>
          <a:prstGeom prst="rect">
            <a:avLst/>
          </a:prstGeom>
          <a:noFill/>
        </p:spPr>
        <p:txBody>
          <a:bodyPr wrap="square" rtlCol="0">
            <a:spAutoFit/>
          </a:bodyPr>
          <a:lstStyle/>
          <a:p>
            <a:pPr algn="ctr"/>
            <a:r>
              <a:rPr lang="en-US" sz="2800" b="1" dirty="0">
                <a:solidFill>
                  <a:srgbClr val="00B050"/>
                </a:solidFill>
              </a:rPr>
              <a:t>Legal</a:t>
            </a:r>
            <a:endParaRPr lang="en-US" b="1" dirty="0">
              <a:solidFill>
                <a:srgbClr val="00B050"/>
              </a:solidFill>
            </a:endParaRPr>
          </a:p>
        </p:txBody>
      </p:sp>
    </p:spTree>
    <p:extLst>
      <p:ext uri="{BB962C8B-B14F-4D97-AF65-F5344CB8AC3E}">
        <p14:creationId xmlns:p14="http://schemas.microsoft.com/office/powerpoint/2010/main" val="2652677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8BF7-1AE7-448D-96E1-EBA49D7FC773}"/>
              </a:ext>
            </a:extLst>
          </p:cNvPr>
          <p:cNvSpPr>
            <a:spLocks noGrp="1"/>
          </p:cNvSpPr>
          <p:nvPr>
            <p:ph type="title"/>
          </p:nvPr>
        </p:nvSpPr>
        <p:spPr/>
        <p:txBody>
          <a:bodyPr/>
          <a:lstStyle/>
          <a:p>
            <a:r>
              <a:rPr lang="en-US" dirty="0"/>
              <a:t>Baserunner’s responsibilities</a:t>
            </a:r>
          </a:p>
        </p:txBody>
      </p:sp>
      <p:pic>
        <p:nvPicPr>
          <p:cNvPr id="6" name="Content Placeholder 5">
            <a:extLst>
              <a:ext uri="{FF2B5EF4-FFF2-40B4-BE49-F238E27FC236}">
                <a16:creationId xmlns:a16="http://schemas.microsoft.com/office/drawing/2014/main" id="{6E7AD644-C18A-4CF0-9CAA-15693E0BA6E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82031" y="1954213"/>
            <a:ext cx="4799162" cy="4338637"/>
          </a:xfrm>
        </p:spPr>
      </p:pic>
      <p:sp>
        <p:nvSpPr>
          <p:cNvPr id="4" name="Footer Placeholder 3">
            <a:extLst>
              <a:ext uri="{FF2B5EF4-FFF2-40B4-BE49-F238E27FC236}">
                <a16:creationId xmlns:a16="http://schemas.microsoft.com/office/drawing/2014/main" id="{337ECE51-401E-4655-960B-B92DCA3BC7B9}"/>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4F7C256A-A195-4873-823E-55ED2DBCC224}"/>
              </a:ext>
            </a:extLst>
          </p:cNvPr>
          <p:cNvSpPr txBox="1"/>
          <p:nvPr/>
        </p:nvSpPr>
        <p:spPr>
          <a:xfrm>
            <a:off x="1025433" y="3269411"/>
            <a:ext cx="2976418" cy="646331"/>
          </a:xfrm>
          <a:prstGeom prst="rect">
            <a:avLst/>
          </a:prstGeom>
          <a:noFill/>
        </p:spPr>
        <p:txBody>
          <a:bodyPr wrap="square" rtlCol="0">
            <a:spAutoFit/>
          </a:bodyPr>
          <a:lstStyle/>
          <a:p>
            <a:r>
              <a:rPr lang="en-US" dirty="0"/>
              <a:t>Runners may not pop-up into the fielder. </a:t>
            </a:r>
          </a:p>
        </p:txBody>
      </p:sp>
      <p:sp>
        <p:nvSpPr>
          <p:cNvPr id="7" name="TextBox 6">
            <a:extLst>
              <a:ext uri="{FF2B5EF4-FFF2-40B4-BE49-F238E27FC236}">
                <a16:creationId xmlns:a16="http://schemas.microsoft.com/office/drawing/2014/main" id="{FC8E6FE9-230A-4318-914B-FF5FF453DB28}"/>
              </a:ext>
            </a:extLst>
          </p:cNvPr>
          <p:cNvSpPr txBox="1"/>
          <p:nvPr/>
        </p:nvSpPr>
        <p:spPr>
          <a:xfrm>
            <a:off x="4271094" y="2072186"/>
            <a:ext cx="4610099" cy="800219"/>
          </a:xfrm>
          <a:prstGeom prst="rect">
            <a:avLst/>
          </a:prstGeom>
          <a:noFill/>
        </p:spPr>
        <p:txBody>
          <a:bodyPr wrap="square" rtlCol="0">
            <a:spAutoFit/>
          </a:bodyPr>
          <a:lstStyle/>
          <a:p>
            <a:pPr algn="ctr"/>
            <a:r>
              <a:rPr lang="en-US" sz="2800" b="1" dirty="0">
                <a:solidFill>
                  <a:schemeClr val="accent2"/>
                </a:solidFill>
              </a:rPr>
              <a:t>Illegal</a:t>
            </a:r>
            <a:endParaRPr lang="en-US" b="1" dirty="0">
              <a:solidFill>
                <a:schemeClr val="accent2"/>
              </a:solidFill>
            </a:endParaRPr>
          </a:p>
          <a:p>
            <a:pPr algn="ctr"/>
            <a:endParaRPr lang="en-US" dirty="0"/>
          </a:p>
        </p:txBody>
      </p:sp>
    </p:spTree>
    <p:extLst>
      <p:ext uri="{BB962C8B-B14F-4D97-AF65-F5344CB8AC3E}">
        <p14:creationId xmlns:p14="http://schemas.microsoft.com/office/powerpoint/2010/main" val="3562567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4F81-0D6C-4977-BDB3-B6E5C205BB08}"/>
              </a:ext>
            </a:extLst>
          </p:cNvPr>
          <p:cNvSpPr>
            <a:spLocks noGrp="1"/>
          </p:cNvSpPr>
          <p:nvPr>
            <p:ph type="title"/>
          </p:nvPr>
        </p:nvSpPr>
        <p:spPr/>
        <p:txBody>
          <a:bodyPr/>
          <a:lstStyle/>
          <a:p>
            <a:r>
              <a:rPr lang="en-US" dirty="0"/>
              <a:t>Baserunner’s responsibilities</a:t>
            </a:r>
          </a:p>
        </p:txBody>
      </p:sp>
      <p:pic>
        <p:nvPicPr>
          <p:cNvPr id="6" name="Content Placeholder 5">
            <a:extLst>
              <a:ext uri="{FF2B5EF4-FFF2-40B4-BE49-F238E27FC236}">
                <a16:creationId xmlns:a16="http://schemas.microsoft.com/office/drawing/2014/main" id="{04F98539-4671-42B4-BDBE-9D020509AFB6}"/>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156612" y="1993900"/>
            <a:ext cx="4800452" cy="4338637"/>
          </a:xfrm>
        </p:spPr>
      </p:pic>
      <p:sp>
        <p:nvSpPr>
          <p:cNvPr id="4" name="Footer Placeholder 3">
            <a:extLst>
              <a:ext uri="{FF2B5EF4-FFF2-40B4-BE49-F238E27FC236}">
                <a16:creationId xmlns:a16="http://schemas.microsoft.com/office/drawing/2014/main" id="{79E090CD-A93E-4EDF-9F57-986D342DF181}"/>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A77E5087-B853-4724-B46B-2620F94045F5}"/>
              </a:ext>
            </a:extLst>
          </p:cNvPr>
          <p:cNvSpPr txBox="1"/>
          <p:nvPr/>
        </p:nvSpPr>
        <p:spPr>
          <a:xfrm>
            <a:off x="989583" y="3371543"/>
            <a:ext cx="2976418" cy="923330"/>
          </a:xfrm>
          <a:prstGeom prst="rect">
            <a:avLst/>
          </a:prstGeom>
          <a:noFill/>
        </p:spPr>
        <p:txBody>
          <a:bodyPr wrap="square" rtlCol="0">
            <a:spAutoFit/>
          </a:bodyPr>
          <a:lstStyle/>
          <a:p>
            <a:r>
              <a:rPr lang="en-US" dirty="0"/>
              <a:t>Runners may not have a leg raised higher than the fielder’s knee.</a:t>
            </a:r>
          </a:p>
        </p:txBody>
      </p:sp>
      <p:sp>
        <p:nvSpPr>
          <p:cNvPr id="7" name="TextBox 6">
            <a:extLst>
              <a:ext uri="{FF2B5EF4-FFF2-40B4-BE49-F238E27FC236}">
                <a16:creationId xmlns:a16="http://schemas.microsoft.com/office/drawing/2014/main" id="{C8F3275D-F8FD-49B1-9FB0-CB74394C7A75}"/>
              </a:ext>
            </a:extLst>
          </p:cNvPr>
          <p:cNvSpPr txBox="1"/>
          <p:nvPr/>
        </p:nvSpPr>
        <p:spPr>
          <a:xfrm>
            <a:off x="4381501" y="2150849"/>
            <a:ext cx="4610099" cy="800219"/>
          </a:xfrm>
          <a:prstGeom prst="rect">
            <a:avLst/>
          </a:prstGeom>
          <a:noFill/>
        </p:spPr>
        <p:txBody>
          <a:bodyPr wrap="square" rtlCol="0">
            <a:spAutoFit/>
          </a:bodyPr>
          <a:lstStyle/>
          <a:p>
            <a:pPr algn="ctr"/>
            <a:r>
              <a:rPr lang="en-US" sz="2800" b="1" dirty="0">
                <a:solidFill>
                  <a:schemeClr val="accent2"/>
                </a:solidFill>
              </a:rPr>
              <a:t>Illegal</a:t>
            </a:r>
          </a:p>
          <a:p>
            <a:pPr algn="ctr"/>
            <a:endParaRPr lang="en-US" dirty="0"/>
          </a:p>
        </p:txBody>
      </p:sp>
    </p:spTree>
    <p:extLst>
      <p:ext uri="{BB962C8B-B14F-4D97-AF65-F5344CB8AC3E}">
        <p14:creationId xmlns:p14="http://schemas.microsoft.com/office/powerpoint/2010/main" val="2157602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9F99-0B9F-40AC-9535-E45E5B2A74BD}"/>
              </a:ext>
            </a:extLst>
          </p:cNvPr>
          <p:cNvSpPr>
            <a:spLocks noGrp="1"/>
          </p:cNvSpPr>
          <p:nvPr>
            <p:ph type="title"/>
          </p:nvPr>
        </p:nvSpPr>
        <p:spPr/>
        <p:txBody>
          <a:bodyPr/>
          <a:lstStyle/>
          <a:p>
            <a:r>
              <a:rPr lang="en-US" dirty="0"/>
              <a:t>Baserunner’s responsibilities</a:t>
            </a:r>
          </a:p>
        </p:txBody>
      </p:sp>
      <p:pic>
        <p:nvPicPr>
          <p:cNvPr id="6" name="Content Placeholder 5">
            <a:extLst>
              <a:ext uri="{FF2B5EF4-FFF2-40B4-BE49-F238E27FC236}">
                <a16:creationId xmlns:a16="http://schemas.microsoft.com/office/drawing/2014/main" id="{D7B56348-9EEA-4FE4-8AC4-B0594B82FAD2}"/>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154689" y="1954213"/>
            <a:ext cx="4836911" cy="4338637"/>
          </a:xfrm>
        </p:spPr>
      </p:pic>
      <p:sp>
        <p:nvSpPr>
          <p:cNvPr id="4" name="Footer Placeholder 3">
            <a:extLst>
              <a:ext uri="{FF2B5EF4-FFF2-40B4-BE49-F238E27FC236}">
                <a16:creationId xmlns:a16="http://schemas.microsoft.com/office/drawing/2014/main" id="{7B28CDFB-25D0-4849-8729-B7124EFF1903}"/>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11EDC987-67F2-41F8-8D73-54F5081FC004}"/>
              </a:ext>
            </a:extLst>
          </p:cNvPr>
          <p:cNvSpPr txBox="1"/>
          <p:nvPr/>
        </p:nvSpPr>
        <p:spPr>
          <a:xfrm>
            <a:off x="1162396" y="3167743"/>
            <a:ext cx="2976418" cy="1200329"/>
          </a:xfrm>
          <a:prstGeom prst="rect">
            <a:avLst/>
          </a:prstGeom>
          <a:noFill/>
        </p:spPr>
        <p:txBody>
          <a:bodyPr wrap="square" rtlCol="0">
            <a:spAutoFit/>
          </a:bodyPr>
          <a:lstStyle/>
          <a:p>
            <a:r>
              <a:rPr lang="en-US" dirty="0"/>
              <a:t>Except at home plate, runners may not slide through or beyond the base. </a:t>
            </a:r>
          </a:p>
        </p:txBody>
      </p:sp>
      <p:sp>
        <p:nvSpPr>
          <p:cNvPr id="7" name="TextBox 6">
            <a:extLst>
              <a:ext uri="{FF2B5EF4-FFF2-40B4-BE49-F238E27FC236}">
                <a16:creationId xmlns:a16="http://schemas.microsoft.com/office/drawing/2014/main" id="{76F5A432-FC5A-4D3C-9A9E-130A97BED3B6}"/>
              </a:ext>
            </a:extLst>
          </p:cNvPr>
          <p:cNvSpPr txBox="1"/>
          <p:nvPr/>
        </p:nvSpPr>
        <p:spPr>
          <a:xfrm>
            <a:off x="4572000" y="2187449"/>
            <a:ext cx="2491740" cy="523220"/>
          </a:xfrm>
          <a:prstGeom prst="rect">
            <a:avLst/>
          </a:prstGeom>
          <a:noFill/>
        </p:spPr>
        <p:txBody>
          <a:bodyPr wrap="square" rtlCol="0">
            <a:spAutoFit/>
          </a:bodyPr>
          <a:lstStyle/>
          <a:p>
            <a:pPr algn="ctr"/>
            <a:r>
              <a:rPr lang="en-US" sz="2800" b="1" dirty="0">
                <a:solidFill>
                  <a:schemeClr val="accent2"/>
                </a:solidFill>
              </a:rPr>
              <a:t>Illegal</a:t>
            </a:r>
            <a:endParaRPr lang="en-US" b="1" dirty="0">
              <a:solidFill>
                <a:schemeClr val="accent2"/>
              </a:solidFill>
            </a:endParaRPr>
          </a:p>
        </p:txBody>
      </p:sp>
    </p:spTree>
    <p:extLst>
      <p:ext uri="{BB962C8B-B14F-4D97-AF65-F5344CB8AC3E}">
        <p14:creationId xmlns:p14="http://schemas.microsoft.com/office/powerpoint/2010/main" val="1314829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98E6-A4AC-4F21-9503-194305EED609}"/>
              </a:ext>
            </a:extLst>
          </p:cNvPr>
          <p:cNvSpPr>
            <a:spLocks noGrp="1"/>
          </p:cNvSpPr>
          <p:nvPr>
            <p:ph type="title"/>
          </p:nvPr>
        </p:nvSpPr>
        <p:spPr/>
        <p:txBody>
          <a:bodyPr/>
          <a:lstStyle/>
          <a:p>
            <a:r>
              <a:rPr lang="en-US" dirty="0"/>
              <a:t>Baserunner’s responsibilities</a:t>
            </a:r>
          </a:p>
        </p:txBody>
      </p:sp>
      <p:pic>
        <p:nvPicPr>
          <p:cNvPr id="9" name="Content Placeholder 8">
            <a:extLst>
              <a:ext uri="{FF2B5EF4-FFF2-40B4-BE49-F238E27FC236}">
                <a16:creationId xmlns:a16="http://schemas.microsoft.com/office/drawing/2014/main" id="{5BD8DC7F-746E-43B1-87C0-070BB8F4820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282205" y="1993900"/>
            <a:ext cx="4819372" cy="4338637"/>
          </a:xfrm>
        </p:spPr>
      </p:pic>
      <p:sp>
        <p:nvSpPr>
          <p:cNvPr id="4" name="Footer Placeholder 3">
            <a:extLst>
              <a:ext uri="{FF2B5EF4-FFF2-40B4-BE49-F238E27FC236}">
                <a16:creationId xmlns:a16="http://schemas.microsoft.com/office/drawing/2014/main" id="{9B5CF299-2109-43C6-B0AC-2F29B6C5FC1A}"/>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0B239251-90E6-477E-8315-8E94A740B990}"/>
              </a:ext>
            </a:extLst>
          </p:cNvPr>
          <p:cNvSpPr txBox="1"/>
          <p:nvPr/>
        </p:nvSpPr>
        <p:spPr>
          <a:xfrm>
            <a:off x="1033290" y="2749913"/>
            <a:ext cx="2976418" cy="2308324"/>
          </a:xfrm>
          <a:prstGeom prst="rect">
            <a:avLst/>
          </a:prstGeom>
          <a:noFill/>
        </p:spPr>
        <p:txBody>
          <a:bodyPr wrap="square" rtlCol="0">
            <a:spAutoFit/>
          </a:bodyPr>
          <a:lstStyle/>
          <a:p>
            <a:r>
              <a:rPr lang="en-US" dirty="0"/>
              <a:t>Runners may not slide away from a base in the direction of the fielder. But a runner may slide in a direction away from the fielder to avoid making contact or altering the play of the fielder. </a:t>
            </a:r>
          </a:p>
        </p:txBody>
      </p:sp>
      <p:sp>
        <p:nvSpPr>
          <p:cNvPr id="10" name="TextBox 9">
            <a:extLst>
              <a:ext uri="{FF2B5EF4-FFF2-40B4-BE49-F238E27FC236}">
                <a16:creationId xmlns:a16="http://schemas.microsoft.com/office/drawing/2014/main" id="{20755FC9-5869-42A8-93D8-A94D62775A76}"/>
              </a:ext>
            </a:extLst>
          </p:cNvPr>
          <p:cNvSpPr txBox="1"/>
          <p:nvPr/>
        </p:nvSpPr>
        <p:spPr>
          <a:xfrm>
            <a:off x="4156353" y="2162057"/>
            <a:ext cx="3421379" cy="800219"/>
          </a:xfrm>
          <a:prstGeom prst="rect">
            <a:avLst/>
          </a:prstGeom>
          <a:noFill/>
        </p:spPr>
        <p:txBody>
          <a:bodyPr wrap="square" rtlCol="0">
            <a:spAutoFit/>
          </a:bodyPr>
          <a:lstStyle/>
          <a:p>
            <a:pPr algn="ctr"/>
            <a:r>
              <a:rPr lang="en-US" sz="2800" b="1" dirty="0">
                <a:solidFill>
                  <a:schemeClr val="accent2"/>
                </a:solidFill>
              </a:rPr>
              <a:t>Illegal</a:t>
            </a:r>
            <a:endParaRPr lang="en-US" b="1" dirty="0">
              <a:solidFill>
                <a:schemeClr val="accent2"/>
              </a:solidFill>
            </a:endParaRPr>
          </a:p>
          <a:p>
            <a:pPr algn="ctr"/>
            <a:endParaRPr lang="en-US" dirty="0"/>
          </a:p>
        </p:txBody>
      </p:sp>
    </p:spTree>
    <p:extLst>
      <p:ext uri="{BB962C8B-B14F-4D97-AF65-F5344CB8AC3E}">
        <p14:creationId xmlns:p14="http://schemas.microsoft.com/office/powerpoint/2010/main" val="2415178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D4B4-ABEA-475C-AE7B-C22AD5DC45CF}"/>
              </a:ext>
            </a:extLst>
          </p:cNvPr>
          <p:cNvSpPr>
            <a:spLocks noGrp="1"/>
          </p:cNvSpPr>
          <p:nvPr>
            <p:ph type="title"/>
          </p:nvPr>
        </p:nvSpPr>
        <p:spPr/>
        <p:txBody>
          <a:bodyPr/>
          <a:lstStyle/>
          <a:p>
            <a:r>
              <a:rPr lang="en-US" dirty="0"/>
              <a:t>Baserunner’s responsibilities</a:t>
            </a:r>
          </a:p>
        </p:txBody>
      </p:sp>
      <p:pic>
        <p:nvPicPr>
          <p:cNvPr id="6" name="Content Placeholder 5">
            <a:extLst>
              <a:ext uri="{FF2B5EF4-FFF2-40B4-BE49-F238E27FC236}">
                <a16:creationId xmlns:a16="http://schemas.microsoft.com/office/drawing/2014/main" id="{46620AE1-A7BA-4A3B-A437-3C1E2B9257ED}"/>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024932" y="1993900"/>
            <a:ext cx="4789562" cy="4338637"/>
          </a:xfrm>
        </p:spPr>
      </p:pic>
      <p:sp>
        <p:nvSpPr>
          <p:cNvPr id="4" name="Footer Placeholder 3">
            <a:extLst>
              <a:ext uri="{FF2B5EF4-FFF2-40B4-BE49-F238E27FC236}">
                <a16:creationId xmlns:a16="http://schemas.microsoft.com/office/drawing/2014/main" id="{83580C52-1517-4FD2-B96F-511A7C81A299}"/>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0E2AA599-63DC-4D37-BB7C-21B911B4B4EA}"/>
              </a:ext>
            </a:extLst>
          </p:cNvPr>
          <p:cNvSpPr txBox="1"/>
          <p:nvPr/>
        </p:nvSpPr>
        <p:spPr>
          <a:xfrm>
            <a:off x="1004807" y="2656356"/>
            <a:ext cx="2976418" cy="2585323"/>
          </a:xfrm>
          <a:prstGeom prst="rect">
            <a:avLst/>
          </a:prstGeom>
          <a:noFill/>
        </p:spPr>
        <p:txBody>
          <a:bodyPr wrap="square" rtlCol="0">
            <a:spAutoFit/>
          </a:bodyPr>
          <a:lstStyle/>
          <a:p>
            <a:r>
              <a:rPr lang="en-US" dirty="0"/>
              <a:t>The runner is out when he illegally slides and affects the play. On a force play, the runner is also guilty of interference. The batter-runner is also declared out and all runners must return to the base occupied at the time of the pitch. </a:t>
            </a:r>
          </a:p>
        </p:txBody>
      </p:sp>
      <p:sp>
        <p:nvSpPr>
          <p:cNvPr id="7" name="TextBox 6">
            <a:extLst>
              <a:ext uri="{FF2B5EF4-FFF2-40B4-BE49-F238E27FC236}">
                <a16:creationId xmlns:a16="http://schemas.microsoft.com/office/drawing/2014/main" id="{316EE849-C853-4E89-A5F0-90DE0C369BBA}"/>
              </a:ext>
            </a:extLst>
          </p:cNvPr>
          <p:cNvSpPr txBox="1"/>
          <p:nvPr/>
        </p:nvSpPr>
        <p:spPr>
          <a:xfrm>
            <a:off x="5817553" y="2287024"/>
            <a:ext cx="3360419" cy="523220"/>
          </a:xfrm>
          <a:prstGeom prst="rect">
            <a:avLst/>
          </a:prstGeom>
          <a:noFill/>
        </p:spPr>
        <p:txBody>
          <a:bodyPr wrap="square" rtlCol="0">
            <a:spAutoFit/>
          </a:bodyPr>
          <a:lstStyle/>
          <a:p>
            <a:pPr algn="ctr"/>
            <a:r>
              <a:rPr lang="en-US" sz="2800" b="1" dirty="0">
                <a:solidFill>
                  <a:srgbClr val="FF0000"/>
                </a:solidFill>
              </a:rPr>
              <a:t>Illegal</a:t>
            </a:r>
          </a:p>
        </p:txBody>
      </p:sp>
    </p:spTree>
    <p:extLst>
      <p:ext uri="{BB962C8B-B14F-4D97-AF65-F5344CB8AC3E}">
        <p14:creationId xmlns:p14="http://schemas.microsoft.com/office/powerpoint/2010/main" val="3755230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33D1-F883-44B6-9EC0-4CBA6AB9F492}"/>
              </a:ext>
            </a:extLst>
          </p:cNvPr>
          <p:cNvSpPr>
            <a:spLocks noGrp="1"/>
          </p:cNvSpPr>
          <p:nvPr>
            <p:ph type="title"/>
          </p:nvPr>
        </p:nvSpPr>
        <p:spPr/>
        <p:txBody>
          <a:bodyPr/>
          <a:lstStyle/>
          <a:p>
            <a:r>
              <a:rPr lang="en-US" dirty="0"/>
              <a:t>Baserunner’s responsibilities</a:t>
            </a:r>
          </a:p>
        </p:txBody>
      </p:sp>
      <p:pic>
        <p:nvPicPr>
          <p:cNvPr id="9" name="Content Placeholder 8">
            <a:extLst>
              <a:ext uri="{FF2B5EF4-FFF2-40B4-BE49-F238E27FC236}">
                <a16:creationId xmlns:a16="http://schemas.microsoft.com/office/drawing/2014/main" id="{0905219B-F14C-4F50-AD40-A0E7D17C053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210733" y="1993900"/>
            <a:ext cx="4780867" cy="4338637"/>
          </a:xfrm>
        </p:spPr>
      </p:pic>
      <p:sp>
        <p:nvSpPr>
          <p:cNvPr id="4" name="Footer Placeholder 3">
            <a:extLst>
              <a:ext uri="{FF2B5EF4-FFF2-40B4-BE49-F238E27FC236}">
                <a16:creationId xmlns:a16="http://schemas.microsoft.com/office/drawing/2014/main" id="{623CF2D0-33F3-4ECD-B0D3-2831EFE12407}"/>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E3866764-C979-40C5-8AC0-0730970151F7}"/>
              </a:ext>
            </a:extLst>
          </p:cNvPr>
          <p:cNvSpPr txBox="1"/>
          <p:nvPr/>
        </p:nvSpPr>
        <p:spPr>
          <a:xfrm>
            <a:off x="1100572" y="2979632"/>
            <a:ext cx="2976418" cy="1477328"/>
          </a:xfrm>
          <a:prstGeom prst="rect">
            <a:avLst/>
          </a:prstGeom>
          <a:noFill/>
        </p:spPr>
        <p:txBody>
          <a:bodyPr wrap="square" rtlCol="0">
            <a:spAutoFit/>
          </a:bodyPr>
          <a:lstStyle/>
          <a:p>
            <a:r>
              <a:rPr lang="en-US" dirty="0"/>
              <a:t>Jumping, hurdling and leaping are all legal attempts to avoid a fielder as long as the fielder is lying on the ground.</a:t>
            </a:r>
          </a:p>
        </p:txBody>
      </p:sp>
      <p:sp>
        <p:nvSpPr>
          <p:cNvPr id="10" name="TextBox 9">
            <a:extLst>
              <a:ext uri="{FF2B5EF4-FFF2-40B4-BE49-F238E27FC236}">
                <a16:creationId xmlns:a16="http://schemas.microsoft.com/office/drawing/2014/main" id="{7B4D3E43-7946-450A-8F0D-2ACC33E67802}"/>
              </a:ext>
            </a:extLst>
          </p:cNvPr>
          <p:cNvSpPr txBox="1"/>
          <p:nvPr/>
        </p:nvSpPr>
        <p:spPr>
          <a:xfrm>
            <a:off x="3963490" y="2272261"/>
            <a:ext cx="3048000" cy="523220"/>
          </a:xfrm>
          <a:prstGeom prst="rect">
            <a:avLst/>
          </a:prstGeom>
          <a:noFill/>
        </p:spPr>
        <p:txBody>
          <a:bodyPr wrap="square" rtlCol="0">
            <a:spAutoFit/>
          </a:bodyPr>
          <a:lstStyle/>
          <a:p>
            <a:pPr algn="ctr"/>
            <a:r>
              <a:rPr lang="en-US" sz="2800" b="1" dirty="0">
                <a:solidFill>
                  <a:srgbClr val="00B050"/>
                </a:solidFill>
              </a:rPr>
              <a:t>Legal</a:t>
            </a:r>
          </a:p>
        </p:txBody>
      </p:sp>
    </p:spTree>
    <p:extLst>
      <p:ext uri="{BB962C8B-B14F-4D97-AF65-F5344CB8AC3E}">
        <p14:creationId xmlns:p14="http://schemas.microsoft.com/office/powerpoint/2010/main" val="3016737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33D1-F883-44B6-9EC0-4CBA6AB9F492}"/>
              </a:ext>
            </a:extLst>
          </p:cNvPr>
          <p:cNvSpPr>
            <a:spLocks noGrp="1"/>
          </p:cNvSpPr>
          <p:nvPr>
            <p:ph type="title"/>
          </p:nvPr>
        </p:nvSpPr>
        <p:spPr/>
        <p:txBody>
          <a:bodyPr/>
          <a:lstStyle/>
          <a:p>
            <a:r>
              <a:rPr lang="en-US" dirty="0"/>
              <a:t>Baserunner’s responsibilities</a:t>
            </a:r>
          </a:p>
        </p:txBody>
      </p:sp>
      <p:pic>
        <p:nvPicPr>
          <p:cNvPr id="6" name="Content Placeholder 5">
            <a:extLst>
              <a:ext uri="{FF2B5EF4-FFF2-40B4-BE49-F238E27FC236}">
                <a16:creationId xmlns:a16="http://schemas.microsoft.com/office/drawing/2014/main" id="{616B5A6C-24EC-42AB-BF94-0CE89175B30B}"/>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173976" y="1954213"/>
            <a:ext cx="4801749" cy="4338637"/>
          </a:xfrm>
        </p:spPr>
      </p:pic>
      <p:sp>
        <p:nvSpPr>
          <p:cNvPr id="4" name="Footer Placeholder 3">
            <a:extLst>
              <a:ext uri="{FF2B5EF4-FFF2-40B4-BE49-F238E27FC236}">
                <a16:creationId xmlns:a16="http://schemas.microsoft.com/office/drawing/2014/main" id="{623CF2D0-33F3-4ECD-B0D3-2831EFE12407}"/>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E3866764-C979-40C5-8AC0-0730970151F7}"/>
              </a:ext>
            </a:extLst>
          </p:cNvPr>
          <p:cNvSpPr txBox="1"/>
          <p:nvPr/>
        </p:nvSpPr>
        <p:spPr>
          <a:xfrm>
            <a:off x="1056679" y="3261049"/>
            <a:ext cx="2976418" cy="1477328"/>
          </a:xfrm>
          <a:prstGeom prst="rect">
            <a:avLst/>
          </a:prstGeom>
          <a:noFill/>
        </p:spPr>
        <p:txBody>
          <a:bodyPr wrap="square" rtlCol="0">
            <a:spAutoFit/>
          </a:bodyPr>
          <a:lstStyle/>
          <a:p>
            <a:r>
              <a:rPr lang="en-US" dirty="0"/>
              <a:t>When illegally executed, as shown in the </a:t>
            </a:r>
            <a:r>
              <a:rPr lang="en-US" dirty="0" err="1"/>
              <a:t>PlayPic</a:t>
            </a:r>
            <a:r>
              <a:rPr lang="en-US" dirty="0"/>
              <a:t>, hurdling, jumping or leaping over a fielder supersedes obstruction.</a:t>
            </a:r>
          </a:p>
        </p:txBody>
      </p:sp>
      <p:sp>
        <p:nvSpPr>
          <p:cNvPr id="7" name="TextBox 6">
            <a:extLst>
              <a:ext uri="{FF2B5EF4-FFF2-40B4-BE49-F238E27FC236}">
                <a16:creationId xmlns:a16="http://schemas.microsoft.com/office/drawing/2014/main" id="{1F95A0C2-F6E2-46AB-AC78-4257EF854098}"/>
              </a:ext>
            </a:extLst>
          </p:cNvPr>
          <p:cNvSpPr txBox="1"/>
          <p:nvPr/>
        </p:nvSpPr>
        <p:spPr>
          <a:xfrm>
            <a:off x="6004560" y="2287024"/>
            <a:ext cx="2895599" cy="523220"/>
          </a:xfrm>
          <a:prstGeom prst="rect">
            <a:avLst/>
          </a:prstGeom>
          <a:noFill/>
        </p:spPr>
        <p:txBody>
          <a:bodyPr wrap="square" rtlCol="0">
            <a:spAutoFit/>
          </a:bodyPr>
          <a:lstStyle/>
          <a:p>
            <a:pPr lvl="0" algn="ctr"/>
            <a:r>
              <a:rPr lang="en-US" sz="2800" b="1">
                <a:solidFill>
                  <a:srgbClr val="D21034"/>
                </a:solidFill>
              </a:rPr>
              <a:t>Illegal</a:t>
            </a:r>
            <a:endParaRPr lang="en-US" sz="2800" b="1" dirty="0">
              <a:solidFill>
                <a:srgbClr val="D21034"/>
              </a:solidFill>
            </a:endParaRPr>
          </a:p>
        </p:txBody>
      </p:sp>
    </p:spTree>
    <p:extLst>
      <p:ext uri="{BB962C8B-B14F-4D97-AF65-F5344CB8AC3E}">
        <p14:creationId xmlns:p14="http://schemas.microsoft.com/office/powerpoint/2010/main" val="1463957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9EF9-F664-485A-ABAC-C734126ACB73}"/>
              </a:ext>
            </a:extLst>
          </p:cNvPr>
          <p:cNvSpPr>
            <a:spLocks noGrp="1"/>
          </p:cNvSpPr>
          <p:nvPr>
            <p:ph type="title"/>
          </p:nvPr>
        </p:nvSpPr>
        <p:spPr/>
        <p:txBody>
          <a:bodyPr/>
          <a:lstStyle/>
          <a:p>
            <a:r>
              <a:rPr lang="en-US" dirty="0"/>
              <a:t>Baserunner’s responsibilities</a:t>
            </a:r>
          </a:p>
        </p:txBody>
      </p:sp>
      <p:pic>
        <p:nvPicPr>
          <p:cNvPr id="6" name="Content Placeholder 5">
            <a:extLst>
              <a:ext uri="{FF2B5EF4-FFF2-40B4-BE49-F238E27FC236}">
                <a16:creationId xmlns:a16="http://schemas.microsoft.com/office/drawing/2014/main" id="{BBEAB77A-F66C-42BA-AD08-2C3D47D463C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83133" y="2073113"/>
            <a:ext cx="5645674" cy="4338637"/>
          </a:xfrm>
        </p:spPr>
      </p:pic>
      <p:sp>
        <p:nvSpPr>
          <p:cNvPr id="4" name="Footer Placeholder 3">
            <a:extLst>
              <a:ext uri="{FF2B5EF4-FFF2-40B4-BE49-F238E27FC236}">
                <a16:creationId xmlns:a16="http://schemas.microsoft.com/office/drawing/2014/main" id="{ABC45002-36B4-425D-A4D3-608F95BED954}"/>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462B2A38-A3A7-44A0-B8EB-BB5A641E480A}"/>
              </a:ext>
            </a:extLst>
          </p:cNvPr>
          <p:cNvSpPr txBox="1"/>
          <p:nvPr/>
        </p:nvSpPr>
        <p:spPr>
          <a:xfrm>
            <a:off x="1122667" y="3083889"/>
            <a:ext cx="2015365" cy="1477328"/>
          </a:xfrm>
          <a:prstGeom prst="rect">
            <a:avLst/>
          </a:prstGeom>
          <a:noFill/>
        </p:spPr>
        <p:txBody>
          <a:bodyPr wrap="square" rtlCol="0">
            <a:spAutoFit/>
          </a:bodyPr>
          <a:lstStyle/>
          <a:p>
            <a:r>
              <a:rPr lang="en-US" dirty="0"/>
              <a:t>Diving over a fielder is always illegal. Diving supersedes obstruction.</a:t>
            </a:r>
          </a:p>
        </p:txBody>
      </p:sp>
      <p:sp>
        <p:nvSpPr>
          <p:cNvPr id="7" name="TextBox 6">
            <a:extLst>
              <a:ext uri="{FF2B5EF4-FFF2-40B4-BE49-F238E27FC236}">
                <a16:creationId xmlns:a16="http://schemas.microsoft.com/office/drawing/2014/main" id="{B376C105-09DD-4437-B843-E29FDBA7A624}"/>
              </a:ext>
            </a:extLst>
          </p:cNvPr>
          <p:cNvSpPr txBox="1"/>
          <p:nvPr/>
        </p:nvSpPr>
        <p:spPr>
          <a:xfrm>
            <a:off x="3511554" y="2283670"/>
            <a:ext cx="5417819" cy="800219"/>
          </a:xfrm>
          <a:prstGeom prst="rect">
            <a:avLst/>
          </a:prstGeom>
          <a:noFill/>
        </p:spPr>
        <p:txBody>
          <a:bodyPr wrap="square" rtlCol="0">
            <a:spAutoFit/>
          </a:bodyPr>
          <a:lstStyle/>
          <a:p>
            <a:pPr algn="ctr"/>
            <a:r>
              <a:rPr lang="en-US" sz="2800" b="1" dirty="0">
                <a:solidFill>
                  <a:schemeClr val="accent2"/>
                </a:solidFill>
              </a:rPr>
              <a:t>Illegal</a:t>
            </a:r>
          </a:p>
          <a:p>
            <a:pPr algn="ctr"/>
            <a:endParaRPr lang="en-US" dirty="0"/>
          </a:p>
        </p:txBody>
      </p:sp>
    </p:spTree>
    <p:extLst>
      <p:ext uri="{BB962C8B-B14F-4D97-AF65-F5344CB8AC3E}">
        <p14:creationId xmlns:p14="http://schemas.microsoft.com/office/powerpoint/2010/main" val="1523278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E9C6-C77F-4191-BE40-59EEF47AE523}"/>
              </a:ext>
            </a:extLst>
          </p:cNvPr>
          <p:cNvSpPr>
            <a:spLocks noGrp="1"/>
          </p:cNvSpPr>
          <p:nvPr>
            <p:ph type="title"/>
          </p:nvPr>
        </p:nvSpPr>
        <p:spPr/>
        <p:txBody>
          <a:bodyPr/>
          <a:lstStyle/>
          <a:p>
            <a:r>
              <a:rPr lang="en-US" dirty="0"/>
              <a:t>Umpire mechanics changes</a:t>
            </a:r>
          </a:p>
        </p:txBody>
      </p:sp>
      <p:sp>
        <p:nvSpPr>
          <p:cNvPr id="3" name="Text Placeholder 2">
            <a:extLst>
              <a:ext uri="{FF2B5EF4-FFF2-40B4-BE49-F238E27FC236}">
                <a16:creationId xmlns:a16="http://schemas.microsoft.com/office/drawing/2014/main" id="{FADA8AD7-92FE-4772-8734-B177DDED243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E48AFA4C-9699-4B10-A081-42118FDB98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2834640"/>
          </a:xfrm>
          <a:prstGeom prst="rect">
            <a:avLst/>
          </a:prstGeom>
        </p:spPr>
      </p:pic>
    </p:spTree>
    <p:extLst>
      <p:ext uri="{BB962C8B-B14F-4D97-AF65-F5344CB8AC3E}">
        <p14:creationId xmlns:p14="http://schemas.microsoft.com/office/powerpoint/2010/main" val="22260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6" y="857248"/>
            <a:ext cx="5157704" cy="51435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FE07B7-D5F8-4228-A0AE-75D181AA061B}"/>
              </a:ext>
            </a:extLst>
          </p:cNvPr>
          <p:cNvSpPr>
            <a:spLocks noGrp="1"/>
          </p:cNvSpPr>
          <p:nvPr>
            <p:ph type="title"/>
          </p:nvPr>
        </p:nvSpPr>
        <p:spPr>
          <a:xfrm>
            <a:off x="622336" y="2344759"/>
            <a:ext cx="2774102" cy="1596689"/>
          </a:xfrm>
          <a:solidFill>
            <a:schemeClr val="bg1">
              <a:alpha val="50000"/>
            </a:schemeClr>
          </a:solidFill>
          <a:ln w="25400" cap="sq">
            <a:solidFill>
              <a:schemeClr val="tx1"/>
            </a:solidFill>
            <a:miter lim="800000"/>
          </a:ln>
        </p:spPr>
        <p:txBody>
          <a:bodyPr>
            <a:normAutofit/>
          </a:bodyPr>
          <a:lstStyle/>
          <a:p>
            <a:pPr algn="ctr"/>
            <a:r>
              <a:rPr lang="en-US" sz="2400" b="1" dirty="0"/>
              <a:t>Ejection Criteria</a:t>
            </a:r>
            <a:r>
              <a:rPr lang="en-US" sz="2400" dirty="0"/>
              <a:t> Leaving The Bench When There Is Not A Fight</a:t>
            </a:r>
          </a:p>
        </p:txBody>
      </p:sp>
      <p:sp>
        <p:nvSpPr>
          <p:cNvPr id="3" name="Content Placeholder 2">
            <a:extLst>
              <a:ext uri="{FF2B5EF4-FFF2-40B4-BE49-F238E27FC236}">
                <a16:creationId xmlns:a16="http://schemas.microsoft.com/office/drawing/2014/main" id="{C2D46560-157A-44DA-A921-55CFFE94AFCC}"/>
              </a:ext>
            </a:extLst>
          </p:cNvPr>
          <p:cNvSpPr>
            <a:spLocks noGrp="1"/>
          </p:cNvSpPr>
          <p:nvPr>
            <p:ph idx="1"/>
          </p:nvPr>
        </p:nvSpPr>
        <p:spPr>
          <a:xfrm>
            <a:off x="4536887" y="1459228"/>
            <a:ext cx="4056522" cy="3939542"/>
          </a:xfrm>
        </p:spPr>
        <p:txBody>
          <a:bodyPr anchor="ctr">
            <a:normAutofit/>
          </a:bodyPr>
          <a:lstStyle/>
          <a:p>
            <a:r>
              <a:rPr lang="en-US" dirty="0">
                <a:solidFill>
                  <a:srgbClr val="00B0F0"/>
                </a:solidFill>
              </a:rPr>
              <a:t>1 game suspension in Football</a:t>
            </a:r>
          </a:p>
          <a:p>
            <a:r>
              <a:rPr lang="en-US" dirty="0">
                <a:solidFill>
                  <a:srgbClr val="00B0F0"/>
                </a:solidFill>
              </a:rPr>
              <a:t>2 game suspension in all other sports</a:t>
            </a:r>
          </a:p>
          <a:p>
            <a:pPr lvl="1"/>
            <a:endParaRPr lang="en-US" b="1" u="sng" dirty="0">
              <a:solidFill>
                <a:schemeClr val="bg1"/>
              </a:solidFill>
            </a:endParaRPr>
          </a:p>
          <a:p>
            <a:pPr marL="397764" lvl="1" indent="0">
              <a:buNone/>
            </a:pPr>
            <a:r>
              <a:rPr lang="en-US" sz="2400" b="1" dirty="0">
                <a:solidFill>
                  <a:srgbClr val="FFFF00"/>
                </a:solidFill>
              </a:rPr>
              <a:t>Remember – Substitutes should </a:t>
            </a:r>
            <a:r>
              <a:rPr lang="en-US" sz="2400" b="1" u="sng" dirty="0">
                <a:solidFill>
                  <a:srgbClr val="FFFF00"/>
                </a:solidFill>
              </a:rPr>
              <a:t>NEVER</a:t>
            </a:r>
            <a:r>
              <a:rPr lang="en-US" sz="2400" b="1" dirty="0">
                <a:solidFill>
                  <a:srgbClr val="FFFF00"/>
                </a:solidFill>
              </a:rPr>
              <a:t> leave the bench area to participate</a:t>
            </a:r>
          </a:p>
          <a:p>
            <a:pPr marL="397764" lvl="1" indent="0">
              <a:buNone/>
            </a:pPr>
            <a:endParaRPr lang="en-US" b="1" dirty="0">
              <a:solidFill>
                <a:schemeClr val="bg1"/>
              </a:solidFill>
            </a:endParaRPr>
          </a:p>
        </p:txBody>
      </p:sp>
    </p:spTree>
    <p:extLst>
      <p:ext uri="{BB962C8B-B14F-4D97-AF65-F5344CB8AC3E}">
        <p14:creationId xmlns:p14="http://schemas.microsoft.com/office/powerpoint/2010/main" val="2405549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806D-ABB2-4EEE-92B9-FDF1051EFD2F}"/>
              </a:ext>
            </a:extLst>
          </p:cNvPr>
          <p:cNvSpPr>
            <a:spLocks noGrp="1"/>
          </p:cNvSpPr>
          <p:nvPr>
            <p:ph type="title"/>
          </p:nvPr>
        </p:nvSpPr>
        <p:spPr/>
        <p:txBody>
          <a:bodyPr/>
          <a:lstStyle/>
          <a:p>
            <a:r>
              <a:rPr lang="en-US" dirty="0"/>
              <a:t>Umpire signals:</a:t>
            </a:r>
            <a:br>
              <a:rPr lang="en-US" dirty="0"/>
            </a:br>
            <a:r>
              <a:rPr lang="en-US" dirty="0"/>
              <a:t>Information available</a:t>
            </a:r>
          </a:p>
        </p:txBody>
      </p:sp>
      <p:pic>
        <p:nvPicPr>
          <p:cNvPr id="6" name="Content Placeholder 5">
            <a:extLst>
              <a:ext uri="{FF2B5EF4-FFF2-40B4-BE49-F238E27FC236}">
                <a16:creationId xmlns:a16="http://schemas.microsoft.com/office/drawing/2014/main" id="{0AFAF580-FA7B-4789-897E-53A1611C858C}"/>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710878" y="1954213"/>
            <a:ext cx="4162417" cy="4338637"/>
          </a:xfrm>
        </p:spPr>
      </p:pic>
      <p:sp>
        <p:nvSpPr>
          <p:cNvPr id="4" name="Footer Placeholder 3">
            <a:extLst>
              <a:ext uri="{FF2B5EF4-FFF2-40B4-BE49-F238E27FC236}">
                <a16:creationId xmlns:a16="http://schemas.microsoft.com/office/drawing/2014/main" id="{9C4E21F2-410B-454D-A3DD-2775CDEE1AFF}"/>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AFA41C58-B945-49B5-A75C-9B8CA7DE5A62}"/>
              </a:ext>
            </a:extLst>
          </p:cNvPr>
          <p:cNvSpPr txBox="1"/>
          <p:nvPr/>
        </p:nvSpPr>
        <p:spPr>
          <a:xfrm>
            <a:off x="1101058" y="2625162"/>
            <a:ext cx="3229635" cy="2585323"/>
          </a:xfrm>
          <a:prstGeom prst="rect">
            <a:avLst/>
          </a:prstGeom>
          <a:noFill/>
        </p:spPr>
        <p:txBody>
          <a:bodyPr wrap="square" rtlCol="0">
            <a:spAutoFit/>
          </a:bodyPr>
          <a:lstStyle/>
          <a:p>
            <a:r>
              <a:rPr lang="en-US" dirty="0"/>
              <a:t>To assist in providing pertinent information between partners, a new umpire signal — “information available” — was approved. The umpire indicates he or she has relevant information for their partner by tapping two times over the left chest (heart). </a:t>
            </a:r>
          </a:p>
        </p:txBody>
      </p:sp>
    </p:spTree>
    <p:extLst>
      <p:ext uri="{BB962C8B-B14F-4D97-AF65-F5344CB8AC3E}">
        <p14:creationId xmlns:p14="http://schemas.microsoft.com/office/powerpoint/2010/main" val="2709668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30C19E-17F7-4587-9EAC-0E11390BF7FF}"/>
              </a:ext>
            </a:extLst>
          </p:cNvPr>
          <p:cNvSpPr>
            <a:spLocks noGrp="1"/>
          </p:cNvSpPr>
          <p:nvPr>
            <p:ph type="title"/>
          </p:nvPr>
        </p:nvSpPr>
        <p:spPr/>
        <p:txBody>
          <a:bodyPr/>
          <a:lstStyle/>
          <a:p>
            <a:r>
              <a:rPr lang="en-US" dirty="0"/>
              <a:t>Umpire signals:</a:t>
            </a:r>
            <a:br>
              <a:rPr lang="en-US" dirty="0"/>
            </a:br>
            <a:r>
              <a:rPr lang="en-US" dirty="0"/>
              <a:t>Correct rotation</a:t>
            </a:r>
          </a:p>
        </p:txBody>
      </p:sp>
      <p:pic>
        <p:nvPicPr>
          <p:cNvPr id="6" name="Content Placeholder 5">
            <a:extLst>
              <a:ext uri="{FF2B5EF4-FFF2-40B4-BE49-F238E27FC236}">
                <a16:creationId xmlns:a16="http://schemas.microsoft.com/office/drawing/2014/main" id="{700CC0B3-BB24-4A3C-B30F-ACAE5BCFF88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762673" y="1954213"/>
            <a:ext cx="4133471" cy="4338637"/>
          </a:xfrm>
        </p:spPr>
      </p:pic>
      <p:sp>
        <p:nvSpPr>
          <p:cNvPr id="4" name="Footer Placeholder 3">
            <a:extLst>
              <a:ext uri="{FF2B5EF4-FFF2-40B4-BE49-F238E27FC236}">
                <a16:creationId xmlns:a16="http://schemas.microsoft.com/office/drawing/2014/main" id="{F617F725-EAAD-4949-94BA-A1477200EAE2}"/>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3E1BAC83-227D-4B03-9179-73702293BEB7}"/>
              </a:ext>
            </a:extLst>
          </p:cNvPr>
          <p:cNvSpPr txBox="1"/>
          <p:nvPr/>
        </p:nvSpPr>
        <p:spPr>
          <a:xfrm>
            <a:off x="1026415" y="2587678"/>
            <a:ext cx="3545585" cy="2862322"/>
          </a:xfrm>
          <a:prstGeom prst="rect">
            <a:avLst/>
          </a:prstGeom>
          <a:noFill/>
        </p:spPr>
        <p:txBody>
          <a:bodyPr wrap="square" rtlCol="0">
            <a:spAutoFit/>
          </a:bodyPr>
          <a:lstStyle/>
          <a:p>
            <a:r>
              <a:rPr lang="en-US" dirty="0"/>
              <a:t>In three- and four-umpire mechanics, umpires can signal to partners which direction they will be rotating to a specific base for coverage of an anticipated play. The new “correct rotation” signal involves umpires pointing with both hands in the direction of the base that they are moving toward.</a:t>
            </a:r>
          </a:p>
        </p:txBody>
      </p:sp>
    </p:spTree>
    <p:extLst>
      <p:ext uri="{BB962C8B-B14F-4D97-AF65-F5344CB8AC3E}">
        <p14:creationId xmlns:p14="http://schemas.microsoft.com/office/powerpoint/2010/main" val="3652171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NFHS Officials Association </a:t>
            </a:r>
            <a:br>
              <a:rPr lang="en-US" dirty="0"/>
            </a:br>
            <a:r>
              <a:rPr lang="en-US" dirty="0"/>
              <a:t>Central Hub</a:t>
            </a:r>
          </a:p>
        </p:txBody>
      </p:sp>
      <p:sp>
        <p:nvSpPr>
          <p:cNvPr id="7" name="Text Placeholder 6"/>
          <p:cNvSpPr>
            <a:spLocks noGrp="1"/>
          </p:cNvSpPr>
          <p:nvPr>
            <p:ph type="body" idx="1"/>
          </p:nvPr>
        </p:nvSpPr>
        <p:spPr/>
        <p:txBody>
          <a:bodyPr/>
          <a:lstStyle/>
          <a:p>
            <a:endParaRPr lang="en-US"/>
          </a:p>
        </p:txBody>
      </p:sp>
      <p:pic>
        <p:nvPicPr>
          <p:cNvPr id="3" name="Picture 2">
            <a:extLst>
              <a:ext uri="{FF2B5EF4-FFF2-40B4-BE49-F238E27FC236}">
                <a16:creationId xmlns:a16="http://schemas.microsoft.com/office/drawing/2014/main" id="{9E507B1A-BFAA-47C5-96B3-D3965DCA67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3999" cy="2816352"/>
          </a:xfrm>
          <a:prstGeom prst="rect">
            <a:avLst/>
          </a:prstGeom>
        </p:spPr>
      </p:pic>
    </p:spTree>
    <p:extLst>
      <p:ext uri="{BB962C8B-B14F-4D97-AF65-F5344CB8AC3E}">
        <p14:creationId xmlns:p14="http://schemas.microsoft.com/office/powerpoint/2010/main" val="2829887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400"/>
              </a:lnSpc>
            </a:pPr>
            <a:br>
              <a:rPr lang="en-US" dirty="0"/>
            </a:br>
            <a:br>
              <a:rPr lang="en-US" dirty="0"/>
            </a:br>
            <a:r>
              <a:rPr lang="en-US" sz="3600" dirty="0"/>
              <a:t>NFHS Officials Association Central Hub</a:t>
            </a:r>
            <a:br>
              <a:rPr lang="en-US" sz="3600" dirty="0"/>
            </a:br>
            <a:br>
              <a:rPr lang="en-US" sz="3600" dirty="0"/>
            </a:br>
            <a:r>
              <a:rPr lang="en-US" sz="1600" dirty="0"/>
              <a:t>https://nfhs-baseball.arbitersports.com/front/105406/Site</a:t>
            </a:r>
            <a:br>
              <a:rPr lang="en-US" dirty="0"/>
            </a:br>
            <a:endParaRPr lang="en-US" sz="1050" dirty="0"/>
          </a:p>
        </p:txBody>
      </p:sp>
      <p:sp>
        <p:nvSpPr>
          <p:cNvPr id="3" name="Content Placeholder 2"/>
          <p:cNvSpPr>
            <a:spLocks noGrp="1"/>
          </p:cNvSpPr>
          <p:nvPr>
            <p:ph sz="half" idx="1"/>
          </p:nvPr>
        </p:nvSpPr>
        <p:spPr>
          <a:xfrm>
            <a:off x="1045029" y="2209632"/>
            <a:ext cx="3831366" cy="4265780"/>
          </a:xfrm>
        </p:spPr>
        <p:txBody>
          <a:bodyPr/>
          <a:lstStyle/>
          <a:p>
            <a:r>
              <a:rPr lang="en-US" dirty="0"/>
              <a:t>Contains:</a:t>
            </a:r>
          </a:p>
          <a:p>
            <a:pPr lvl="1"/>
            <a:r>
              <a:rPr lang="en-US" dirty="0"/>
              <a:t>Sport information</a:t>
            </a:r>
          </a:p>
          <a:p>
            <a:pPr lvl="1"/>
            <a:r>
              <a:rPr lang="en-US" dirty="0"/>
              <a:t>Rules information</a:t>
            </a:r>
          </a:p>
          <a:p>
            <a:pPr lvl="1"/>
            <a:r>
              <a:rPr lang="en-US" dirty="0"/>
              <a:t>Rules library</a:t>
            </a:r>
          </a:p>
          <a:p>
            <a:pPr lvl="1"/>
            <a:r>
              <a:rPr lang="en-US" dirty="0"/>
              <a:t>Searchable rules book</a:t>
            </a:r>
          </a:p>
          <a:p>
            <a:pPr lvl="1"/>
            <a:r>
              <a:rPr lang="en-US" dirty="0"/>
              <a:t>Video content on officiating sport, competition situations and interpretations</a:t>
            </a:r>
          </a:p>
          <a:p>
            <a:pPr marL="0" indent="0">
              <a:buNone/>
            </a:pPr>
            <a:endParaRPr lang="en-US" dirty="0"/>
          </a:p>
        </p:txBody>
      </p:sp>
      <p:pic>
        <p:nvPicPr>
          <p:cNvPr id="9" name="Content Placeholder 8"/>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981575" y="2209632"/>
            <a:ext cx="4038600" cy="4005598"/>
          </a:xfrm>
          <a:prstGeom prst="rect">
            <a:avLst/>
          </a:prstGeom>
        </p:spPr>
      </p:pic>
      <p:sp>
        <p:nvSpPr>
          <p:cNvPr id="6"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294033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NFHS Learning center</a:t>
            </a:r>
          </a:p>
        </p:txBody>
      </p:sp>
      <p:sp>
        <p:nvSpPr>
          <p:cNvPr id="9" name="Text Placeholder 8"/>
          <p:cNvSpPr>
            <a:spLocks noGrp="1"/>
          </p:cNvSpPr>
          <p:nvPr>
            <p:ph type="body" idx="1"/>
          </p:nvPr>
        </p:nvSpPr>
        <p:spPr/>
        <p:txBody>
          <a:bodyPr/>
          <a:lstStyle/>
          <a:p>
            <a:endParaRPr lang="en-US"/>
          </a:p>
        </p:txBody>
      </p:sp>
      <p:pic>
        <p:nvPicPr>
          <p:cNvPr id="3" name="Picture 2">
            <a:extLst>
              <a:ext uri="{FF2B5EF4-FFF2-40B4-BE49-F238E27FC236}">
                <a16:creationId xmlns:a16="http://schemas.microsoft.com/office/drawing/2014/main" id="{B5DA1D03-B261-49EE-B242-446909BC45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2807208"/>
          </a:xfrm>
          <a:prstGeom prst="rect">
            <a:avLst/>
          </a:prstGeom>
        </p:spPr>
      </p:pic>
    </p:spTree>
    <p:extLst>
      <p:ext uri="{BB962C8B-B14F-4D97-AF65-F5344CB8AC3E}">
        <p14:creationId xmlns:p14="http://schemas.microsoft.com/office/powerpoint/2010/main" val="582555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NFHS Learning Center</a:t>
            </a:r>
            <a:endParaRPr lang="en-US" dirty="0"/>
          </a:p>
        </p:txBody>
      </p:sp>
      <p:sp>
        <p:nvSpPr>
          <p:cNvPr id="3" name="Content Placeholder 2"/>
          <p:cNvSpPr>
            <a:spLocks noGrp="1"/>
          </p:cNvSpPr>
          <p:nvPr>
            <p:ph sz="half" idx="1"/>
          </p:nvPr>
        </p:nvSpPr>
        <p:spPr>
          <a:xfrm>
            <a:off x="791141" y="1950044"/>
            <a:ext cx="8184583" cy="4525963"/>
          </a:xfrm>
        </p:spPr>
        <p:txBody>
          <a:bodyPr/>
          <a:lstStyle/>
          <a:p>
            <a:r>
              <a:rPr lang="en-US" b="1" dirty="0"/>
              <a:t>Mission: </a:t>
            </a:r>
            <a:r>
              <a:rPr lang="en-US" dirty="0"/>
              <a:t>Provide ongoing professional development for Coaches, Administrators, Students, Parents and Officials on the role they play within interscholastic athletics and activities.</a:t>
            </a:r>
          </a:p>
        </p:txBody>
      </p:sp>
      <p:pic>
        <p:nvPicPr>
          <p:cNvPr id="14" name="Content Placeholder 3"/>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2305588" y="3816991"/>
            <a:ext cx="5155687" cy="2633849"/>
          </a:xfrm>
        </p:spPr>
      </p:pic>
      <p:sp>
        <p:nvSpPr>
          <p:cNvPr id="9" name="Footer Placeholder 3"/>
          <p:cNvSpPr>
            <a:spLocks noGrp="1"/>
          </p:cNvSpPr>
          <p:nvPr>
            <p:ph type="ftr" sz="quarter" idx="11"/>
          </p:nvPr>
        </p:nvSpPr>
        <p:spPr>
          <a:xfrm>
            <a:off x="7021585" y="6516688"/>
            <a:ext cx="1970015" cy="3032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www.nfhslearn.com</a:t>
            </a:r>
          </a:p>
        </p:txBody>
      </p:sp>
    </p:spTree>
    <p:extLst>
      <p:ext uri="{BB962C8B-B14F-4D97-AF65-F5344CB8AC3E}">
        <p14:creationId xmlns:p14="http://schemas.microsoft.com/office/powerpoint/2010/main" val="2498128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www.NFHSLearn.com</a:t>
            </a:r>
            <a:endParaRPr lang="en-US" dirty="0"/>
          </a:p>
        </p:txBody>
      </p:sp>
      <p:sp>
        <p:nvSpPr>
          <p:cNvPr id="3" name="Content Placeholder 2"/>
          <p:cNvSpPr>
            <a:spLocks noGrp="1"/>
          </p:cNvSpPr>
          <p:nvPr>
            <p:ph sz="half" idx="1"/>
          </p:nvPr>
        </p:nvSpPr>
        <p:spPr>
          <a:xfrm>
            <a:off x="791141" y="1950044"/>
            <a:ext cx="8184583" cy="4525963"/>
          </a:xfrm>
        </p:spPr>
        <p:txBody>
          <a:bodyPr/>
          <a:lstStyle/>
          <a:p>
            <a:r>
              <a:rPr lang="en-US" dirty="0"/>
              <a:t>Register on </a:t>
            </a:r>
            <a:br>
              <a:rPr lang="en-US" dirty="0"/>
            </a:br>
            <a:r>
              <a:rPr lang="en-US" dirty="0"/>
              <a:t>NFHSLearn.com and </a:t>
            </a:r>
            <a:br>
              <a:rPr lang="en-US" dirty="0"/>
            </a:br>
            <a:r>
              <a:rPr lang="en-US" dirty="0"/>
              <a:t>receive the following </a:t>
            </a:r>
            <a:br>
              <a:rPr lang="en-US" dirty="0"/>
            </a:br>
            <a:r>
              <a:rPr lang="en-US" dirty="0"/>
              <a:t>great benefits:</a:t>
            </a:r>
          </a:p>
          <a:p>
            <a:pPr lvl="1"/>
            <a:r>
              <a:rPr lang="en-US" dirty="0"/>
              <a:t>Immediate access to all 18 NFHS free courses</a:t>
            </a:r>
          </a:p>
          <a:p>
            <a:pPr lvl="1"/>
            <a:r>
              <a:rPr lang="en-US" dirty="0"/>
              <a:t>Opportunity to receive email updates on your sport, upcoming courses and much more</a:t>
            </a:r>
          </a:p>
          <a:p>
            <a:pPr lvl="1"/>
            <a:r>
              <a:rPr lang="en-US" dirty="0"/>
              <a:t>Access coursework 24/7/365</a:t>
            </a:r>
          </a:p>
          <a:p>
            <a:pPr lvl="1"/>
            <a:r>
              <a:rPr lang="en-US" dirty="0"/>
              <a:t>Access completion certificates 24/7/365</a:t>
            </a:r>
          </a:p>
        </p:txBody>
      </p:sp>
      <p:sp>
        <p:nvSpPr>
          <p:cNvPr id="9" name="Footer Placeholder 3"/>
          <p:cNvSpPr>
            <a:spLocks noGrp="1"/>
          </p:cNvSpPr>
          <p:nvPr>
            <p:ph type="ftr" sz="quarter" idx="11"/>
          </p:nvPr>
        </p:nvSpPr>
        <p:spPr>
          <a:xfrm>
            <a:off x="7021585" y="6516688"/>
            <a:ext cx="1970015" cy="3032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www.nfhslearn.com</a:t>
            </a:r>
          </a:p>
        </p:txBody>
      </p:sp>
      <p:pic>
        <p:nvPicPr>
          <p:cNvPr id="8"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5455" y="1875806"/>
            <a:ext cx="3948545" cy="1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80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NFHS FREE Courses</a:t>
            </a:r>
          </a:p>
        </p:txBody>
      </p:sp>
      <p:sp>
        <p:nvSpPr>
          <p:cNvPr id="3" name="Content Placeholder 2"/>
          <p:cNvSpPr>
            <a:spLocks noGrp="1"/>
          </p:cNvSpPr>
          <p:nvPr>
            <p:ph sz="half" idx="1"/>
          </p:nvPr>
        </p:nvSpPr>
        <p:spPr>
          <a:ln>
            <a:noFill/>
          </a:ln>
        </p:spPr>
        <p:txBody>
          <a:bodyPr/>
          <a:lstStyle/>
          <a:p>
            <a:r>
              <a:rPr lang="en-US" sz="1700" dirty="0"/>
              <a:t>Concussion in Sports</a:t>
            </a:r>
          </a:p>
          <a:p>
            <a:r>
              <a:rPr lang="en-US" sz="1700" dirty="0"/>
              <a:t>Coaching Pole Vault</a:t>
            </a:r>
          </a:p>
          <a:p>
            <a:r>
              <a:rPr lang="en-US" sz="1700" dirty="0"/>
              <a:t>NCAA Eligibility</a:t>
            </a:r>
          </a:p>
          <a:p>
            <a:r>
              <a:rPr lang="en-US" sz="1700" dirty="0"/>
              <a:t>Positive Sport Parenting</a:t>
            </a:r>
          </a:p>
          <a:p>
            <a:r>
              <a:rPr lang="en-US" sz="1700" dirty="0"/>
              <a:t>Sportsmanship</a:t>
            </a:r>
          </a:p>
          <a:p>
            <a:r>
              <a:rPr lang="en-US" sz="1700" dirty="0"/>
              <a:t>Sports Nutrition</a:t>
            </a:r>
          </a:p>
          <a:p>
            <a:r>
              <a:rPr lang="en-US" sz="1700" dirty="0"/>
              <a:t>Heat Illness Prevention</a:t>
            </a:r>
          </a:p>
          <a:p>
            <a:r>
              <a:rPr lang="en-US" sz="1700" dirty="0"/>
              <a:t>Introduction to Music Adjudication</a:t>
            </a:r>
          </a:p>
          <a:p>
            <a:r>
              <a:rPr lang="en-US" sz="1700" dirty="0"/>
              <a:t>Introduction to Pitch Smart</a:t>
            </a:r>
          </a:p>
        </p:txBody>
      </p:sp>
      <p:sp>
        <p:nvSpPr>
          <p:cNvPr id="4" name="Content Placeholder 3"/>
          <p:cNvSpPr>
            <a:spLocks noGrp="1"/>
          </p:cNvSpPr>
          <p:nvPr>
            <p:ph sz="half" idx="2"/>
          </p:nvPr>
        </p:nvSpPr>
        <p:spPr>
          <a:ln>
            <a:noFill/>
          </a:ln>
        </p:spPr>
        <p:txBody>
          <a:bodyPr/>
          <a:lstStyle/>
          <a:p>
            <a:r>
              <a:rPr lang="en-US" sz="1700" dirty="0"/>
              <a:t>Learning Pro – Suite of 4 courses</a:t>
            </a:r>
          </a:p>
          <a:p>
            <a:r>
              <a:rPr lang="en-US" sz="1700" dirty="0"/>
              <a:t>Coaching Unified Sports</a:t>
            </a:r>
          </a:p>
          <a:p>
            <a:r>
              <a:rPr lang="en-US" sz="1700" dirty="0"/>
              <a:t>Creating a Safe and Respectful Environment</a:t>
            </a:r>
          </a:p>
          <a:p>
            <a:r>
              <a:rPr lang="en-US" sz="1700" dirty="0"/>
              <a:t>Engaging Effectively with Parents</a:t>
            </a:r>
          </a:p>
          <a:p>
            <a:r>
              <a:rPr lang="en-US" sz="1700" dirty="0"/>
              <a:t>Sudden Cardiac Arrest</a:t>
            </a:r>
          </a:p>
          <a:p>
            <a:r>
              <a:rPr lang="en-US" sz="1700" dirty="0"/>
              <a:t>Captains Course</a:t>
            </a:r>
          </a:p>
          <a:p>
            <a:r>
              <a:rPr lang="en-US" sz="1700" dirty="0"/>
              <a:t>Interscholastic Officiating</a:t>
            </a:r>
          </a:p>
        </p:txBody>
      </p:sp>
      <p:pic>
        <p:nvPicPr>
          <p:cNvPr id="13" name="Picture 2" descr="Aic_coaching_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6262" y="5863855"/>
            <a:ext cx="870008" cy="53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ic_coaching_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8670" y="5864477"/>
            <a:ext cx="870008" cy="53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
          <p:cNvSpPr txBox="1">
            <a:spLocks noChangeArrowheads="1"/>
          </p:cNvSpPr>
          <p:nvPr/>
        </p:nvSpPr>
        <p:spPr bwMode="auto">
          <a:xfrm>
            <a:off x="1288473" y="6034420"/>
            <a:ext cx="4511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Arial" pitchFamily="34" charset="0"/>
                <a:cs typeface="Arial" pitchFamily="34" charset="0"/>
              </a:defRPr>
            </a:lvl1pPr>
            <a:lvl2pPr marL="742950" indent="-285750" eaLnBrk="0" hangingPunct="0">
              <a:spcBef>
                <a:spcPct val="20000"/>
              </a:spcBef>
              <a:buClr>
                <a:srgbClr val="D21034"/>
              </a:buClr>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Clr>
                <a:srgbClr val="FFCE00"/>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D21034"/>
                </a:solidFill>
                <a:effectLst/>
                <a:uLnTx/>
                <a:uFillTx/>
                <a:latin typeface="Arial" pitchFamily="34" charset="0"/>
                <a:ea typeface="+mn-ea"/>
                <a:cs typeface="Arial" pitchFamily="34" charset="0"/>
              </a:rPr>
              <a:t>National Coach Certification Program</a:t>
            </a:r>
          </a:p>
        </p:txBody>
      </p:sp>
      <p:sp>
        <p:nvSpPr>
          <p:cNvPr id="17" name="Footer Placeholder 3"/>
          <p:cNvSpPr>
            <a:spLocks noGrp="1"/>
          </p:cNvSpPr>
          <p:nvPr>
            <p:ph type="ftr" sz="quarter" idx="11"/>
          </p:nvPr>
        </p:nvSpPr>
        <p:spPr>
          <a:xfrm>
            <a:off x="7325248" y="6516688"/>
            <a:ext cx="1666352" cy="3032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www.nfhslearn.com</a:t>
            </a:r>
          </a:p>
        </p:txBody>
      </p:sp>
      <p:pic>
        <p:nvPicPr>
          <p:cNvPr id="28"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16801" y="4428044"/>
            <a:ext cx="2051883" cy="136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01841" y="4429630"/>
            <a:ext cx="2051883" cy="136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11033" y="4428044"/>
            <a:ext cx="1981481" cy="136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1793" y="4428044"/>
            <a:ext cx="2051882" cy="136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91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and have a great Baseball season!</a:t>
            </a:r>
          </a:p>
        </p:txBody>
      </p:sp>
      <p:sp>
        <p:nvSpPr>
          <p:cNvPr id="5" name="Content Placeholder 4"/>
          <p:cNvSpPr>
            <a:spLocks noGrp="1"/>
          </p:cNvSpPr>
          <p:nvPr>
            <p:ph type="body" idx="1"/>
          </p:nvPr>
        </p:nvSpPr>
        <p:spPr/>
        <p:txBody>
          <a:bodyPr/>
          <a:lstStyle/>
          <a:p>
            <a:pPr marL="0" indent="0" algn="ctr">
              <a:buNone/>
            </a:pPr>
            <a:endParaRPr lang="en-US" dirty="0"/>
          </a:p>
        </p:txBody>
      </p:sp>
      <p:sp>
        <p:nvSpPr>
          <p:cNvPr id="3" name="TextBox 2"/>
          <p:cNvSpPr txBox="1"/>
          <p:nvPr/>
        </p:nvSpPr>
        <p:spPr>
          <a:xfrm>
            <a:off x="851560" y="5304714"/>
            <a:ext cx="4721772"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www.nfhs.org</a:t>
            </a:r>
          </a:p>
        </p:txBody>
      </p:sp>
    </p:spTree>
    <p:extLst>
      <p:ext uri="{BB962C8B-B14F-4D97-AF65-F5344CB8AC3E}">
        <p14:creationId xmlns:p14="http://schemas.microsoft.com/office/powerpoint/2010/main" val="2425012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2018-19 Baseball</a:t>
            </a:r>
          </a:p>
        </p:txBody>
      </p:sp>
      <p:sp>
        <p:nvSpPr>
          <p:cNvPr id="3" name="Content Placeholder 2"/>
          <p:cNvSpPr>
            <a:spLocks noGrp="1"/>
          </p:cNvSpPr>
          <p:nvPr>
            <p:ph idx="1"/>
          </p:nvPr>
        </p:nvSpPr>
        <p:spPr>
          <a:xfrm>
            <a:off x="628650" y="2690191"/>
            <a:ext cx="7886700" cy="3486772"/>
          </a:xfrm>
        </p:spPr>
        <p:txBody>
          <a:bodyPr>
            <a:normAutofit/>
          </a:bodyPr>
          <a:lstStyle/>
          <a:p>
            <a:pPr marL="0" indent="0" algn="ctr">
              <a:buNone/>
            </a:pPr>
            <a:endParaRPr lang="en-US" b="1" dirty="0"/>
          </a:p>
          <a:p>
            <a:pPr marL="0" indent="0" algn="ctr">
              <a:buNone/>
            </a:pPr>
            <a:endParaRPr lang="en-US" dirty="0"/>
          </a:p>
          <a:p>
            <a:pPr marL="0" indent="0" algn="ctr">
              <a:buNone/>
            </a:pPr>
            <a:r>
              <a:rPr lang="en-US" dirty="0"/>
              <a:t>Mark Dreibelbis</a:t>
            </a:r>
          </a:p>
          <a:p>
            <a:pPr marL="0" indent="0" algn="ctr">
              <a:buNone/>
            </a:pPr>
            <a:r>
              <a:rPr lang="en-US" dirty="0"/>
              <a:t>Associate Commissioner, Supervisor of Officials</a:t>
            </a:r>
          </a:p>
          <a:p>
            <a:pPr marL="0" indent="0" algn="ctr">
              <a:buNone/>
            </a:pPr>
            <a:endParaRPr lang="en-US" sz="1000" dirty="0"/>
          </a:p>
          <a:p>
            <a:pPr marL="0" indent="0" algn="ctr">
              <a:buNone/>
            </a:pPr>
            <a:r>
              <a:rPr lang="en-US" dirty="0"/>
              <a:t>Brad Alford</a:t>
            </a:r>
          </a:p>
          <a:p>
            <a:pPr marL="0" indent="0" algn="ctr">
              <a:buNone/>
            </a:pPr>
            <a:r>
              <a:rPr lang="en-US" dirty="0"/>
              <a:t>Director of Sports and Championships</a:t>
            </a:r>
          </a:p>
        </p:txBody>
      </p:sp>
      <p:pic>
        <p:nvPicPr>
          <p:cNvPr id="4" name="Picture 3">
            <a:extLst>
              <a:ext uri="{FF2B5EF4-FFF2-40B4-BE49-F238E27FC236}">
                <a16:creationId xmlns:a16="http://schemas.microsoft.com/office/drawing/2014/main" id="{76328966-F671-1B41-9DF1-B517BBD0C0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2175" y="1460833"/>
            <a:ext cx="1519649" cy="2077495"/>
          </a:xfrm>
          <a:prstGeom prst="rect">
            <a:avLst/>
          </a:prstGeom>
        </p:spPr>
      </p:pic>
    </p:spTree>
    <p:extLst>
      <p:ext uri="{BB962C8B-B14F-4D97-AF65-F5344CB8AC3E}">
        <p14:creationId xmlns:p14="http://schemas.microsoft.com/office/powerpoint/2010/main" val="416699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6" y="857248"/>
            <a:ext cx="5157704" cy="51435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2E5DA4-88BA-4F7E-8183-F0015D7A8136}"/>
              </a:ext>
            </a:extLst>
          </p:cNvPr>
          <p:cNvSpPr>
            <a:spLocks noGrp="1"/>
          </p:cNvSpPr>
          <p:nvPr>
            <p:ph type="title"/>
          </p:nvPr>
        </p:nvSpPr>
        <p:spPr>
          <a:xfrm>
            <a:off x="622336" y="2916552"/>
            <a:ext cx="2774102" cy="1024896"/>
          </a:xfrm>
          <a:solidFill>
            <a:schemeClr val="bg1">
              <a:alpha val="50000"/>
            </a:schemeClr>
          </a:solidFill>
          <a:ln w="25400" cap="sq">
            <a:solidFill>
              <a:schemeClr val="tx1"/>
            </a:solidFill>
            <a:miter lim="800000"/>
          </a:ln>
        </p:spPr>
        <p:txBody>
          <a:bodyPr>
            <a:normAutofit/>
          </a:bodyPr>
          <a:lstStyle/>
          <a:p>
            <a:pPr algn="ctr"/>
            <a:r>
              <a:rPr lang="en-US" sz="2400" b="1" dirty="0"/>
              <a:t>Ejection Criteria</a:t>
            </a:r>
            <a:br>
              <a:rPr lang="en-US" sz="2400" dirty="0"/>
            </a:br>
            <a:r>
              <a:rPr lang="en-US" sz="2400" dirty="0"/>
              <a:t>Flagrant Contact</a:t>
            </a:r>
          </a:p>
        </p:txBody>
      </p:sp>
      <p:sp>
        <p:nvSpPr>
          <p:cNvPr id="3" name="Content Placeholder 2">
            <a:extLst>
              <a:ext uri="{FF2B5EF4-FFF2-40B4-BE49-F238E27FC236}">
                <a16:creationId xmlns:a16="http://schemas.microsoft.com/office/drawing/2014/main" id="{0BD586EE-F708-4C6F-A97A-A36A5C253016}"/>
              </a:ext>
            </a:extLst>
          </p:cNvPr>
          <p:cNvSpPr>
            <a:spLocks noGrp="1"/>
          </p:cNvSpPr>
          <p:nvPr>
            <p:ph idx="1"/>
          </p:nvPr>
        </p:nvSpPr>
        <p:spPr>
          <a:xfrm>
            <a:off x="4251960" y="1131570"/>
            <a:ext cx="4576157" cy="4650971"/>
          </a:xfrm>
        </p:spPr>
        <p:txBody>
          <a:bodyPr anchor="ctr">
            <a:normAutofit/>
          </a:bodyPr>
          <a:lstStyle/>
          <a:p>
            <a:r>
              <a:rPr lang="en-US" sz="1875" dirty="0">
                <a:solidFill>
                  <a:schemeClr val="bg1"/>
                </a:solidFill>
              </a:rPr>
              <a:t>Maliciously running over the catcher/fielder without an attempt to avoid contact</a:t>
            </a:r>
          </a:p>
          <a:p>
            <a:r>
              <a:rPr lang="en-US" sz="1875" dirty="0">
                <a:solidFill>
                  <a:schemeClr val="bg1"/>
                </a:solidFill>
              </a:rPr>
              <a:t>Excessive out-of-bounds or “away-from-the-playing-action” that is unwarranted or extreme in nature</a:t>
            </a:r>
          </a:p>
          <a:p>
            <a:r>
              <a:rPr lang="en-US" sz="1875" dirty="0">
                <a:solidFill>
                  <a:schemeClr val="bg1"/>
                </a:solidFill>
              </a:rPr>
              <a:t>Tackling/contact to the head dangerously in a malicious manner</a:t>
            </a:r>
          </a:p>
          <a:p>
            <a:r>
              <a:rPr lang="en-US" sz="1875" dirty="0">
                <a:solidFill>
                  <a:schemeClr val="bg1"/>
                </a:solidFill>
              </a:rPr>
              <a:t>Illegally hitting or cross-checking an opponent with the stick in Lacrosse</a:t>
            </a:r>
          </a:p>
          <a:p>
            <a:r>
              <a:rPr lang="en-US" sz="1875" dirty="0">
                <a:solidFill>
                  <a:schemeClr val="bg1"/>
                </a:solidFill>
              </a:rPr>
              <a:t>Any flagrant act that is not associated with a legal play associated with that sport</a:t>
            </a:r>
          </a:p>
          <a:p>
            <a:pPr lvl="1"/>
            <a:r>
              <a:rPr lang="en-US" sz="1725" dirty="0">
                <a:solidFill>
                  <a:srgbClr val="00B0F0"/>
                </a:solidFill>
              </a:rPr>
              <a:t>1 game suspension in Football</a:t>
            </a:r>
          </a:p>
          <a:p>
            <a:pPr lvl="1"/>
            <a:r>
              <a:rPr lang="en-US" sz="1725" dirty="0">
                <a:solidFill>
                  <a:srgbClr val="00B0F0"/>
                </a:solidFill>
              </a:rPr>
              <a:t>2 game suspension in all other sports</a:t>
            </a:r>
          </a:p>
        </p:txBody>
      </p:sp>
    </p:spTree>
    <p:extLst>
      <p:ext uri="{BB962C8B-B14F-4D97-AF65-F5344CB8AC3E}">
        <p14:creationId xmlns:p14="http://schemas.microsoft.com/office/powerpoint/2010/main" val="2884656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Mission/Vision</a:t>
            </a:r>
          </a:p>
        </p:txBody>
      </p:sp>
      <p:sp>
        <p:nvSpPr>
          <p:cNvPr id="2" name="Content Placeholder 1"/>
          <p:cNvSpPr>
            <a:spLocks noGrp="1"/>
          </p:cNvSpPr>
          <p:nvPr>
            <p:ph idx="1"/>
          </p:nvPr>
        </p:nvSpPr>
        <p:spPr/>
        <p:txBody>
          <a:bodyPr>
            <a:normAutofit/>
          </a:bodyPr>
          <a:lstStyle/>
          <a:p>
            <a:pPr marL="0" indent="0">
              <a:buNone/>
            </a:pPr>
            <a:r>
              <a:rPr lang="en-US" b="1" dirty="0"/>
              <a:t>Mission</a:t>
            </a:r>
          </a:p>
          <a:p>
            <a:pPr lvl="1"/>
            <a:r>
              <a:rPr lang="en-US" dirty="0"/>
              <a:t>To provide governance and leadership for interscholastic athletic programs in North Carolina that support and enrich the educational experience of students</a:t>
            </a:r>
          </a:p>
          <a:p>
            <a:endParaRPr lang="en-US" dirty="0"/>
          </a:p>
          <a:p>
            <a:pPr marL="0" indent="0">
              <a:buNone/>
            </a:pPr>
            <a:r>
              <a:rPr lang="en-US" b="1" dirty="0"/>
              <a:t>Vision</a:t>
            </a:r>
          </a:p>
          <a:p>
            <a:pPr lvl="1"/>
            <a:r>
              <a:rPr lang="en-US" dirty="0"/>
              <a:t>To be the national model for developing and inspiring greatness through interscholastic athletic experiences</a:t>
            </a:r>
          </a:p>
          <a:p>
            <a:endParaRPr lang="en-US" dirty="0"/>
          </a:p>
        </p:txBody>
      </p:sp>
    </p:spTree>
    <p:extLst>
      <p:ext uri="{BB962C8B-B14F-4D97-AF65-F5344CB8AC3E}">
        <p14:creationId xmlns:p14="http://schemas.microsoft.com/office/powerpoint/2010/main" val="148714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42396" y="795129"/>
            <a:ext cx="7769505" cy="4638261"/>
          </a:xfrm>
        </p:spPr>
        <p:txBody>
          <a:bodyPr>
            <a:normAutofit fontScale="90000"/>
          </a:bodyPr>
          <a:lstStyle/>
          <a:p>
            <a:pPr>
              <a:defRPr/>
            </a:pPr>
            <a:r>
              <a:rPr lang="en-US" b="1" dirty="0">
                <a:latin typeface="+mn-lt"/>
              </a:rPr>
              <a:t>Baseball Specific Changes</a:t>
            </a:r>
            <a:br>
              <a:rPr lang="en-US" b="1" dirty="0">
                <a:latin typeface="+mn-lt"/>
              </a:rPr>
            </a:br>
            <a:r>
              <a:rPr lang="en-US" b="1" dirty="0">
                <a:latin typeface="+mn-lt"/>
              </a:rPr>
              <a:t>General Changes</a:t>
            </a:r>
            <a:br>
              <a:rPr lang="en-US" b="1" dirty="0">
                <a:latin typeface="+mn-lt"/>
              </a:rPr>
            </a:br>
            <a:r>
              <a:rPr lang="en-US" b="1" dirty="0">
                <a:latin typeface="+mn-lt"/>
              </a:rPr>
              <a:t>Important Information</a:t>
            </a:r>
            <a:br>
              <a:rPr lang="en-US" b="1" dirty="0">
                <a:latin typeface="+mn-lt"/>
              </a:rPr>
            </a:br>
            <a:r>
              <a:rPr lang="en-US" b="1" dirty="0">
                <a:latin typeface="+mn-lt"/>
              </a:rPr>
              <a:t>Eligibility and Compliance</a:t>
            </a:r>
            <a:br>
              <a:rPr lang="en-US" b="1" dirty="0">
                <a:latin typeface="+mn-lt"/>
              </a:rPr>
            </a:br>
            <a:endParaRPr lang="en-US" b="1" dirty="0">
              <a:latin typeface="+mn-lt"/>
            </a:endParaRPr>
          </a:p>
        </p:txBody>
      </p:sp>
    </p:spTree>
    <p:extLst>
      <p:ext uri="{BB962C8B-B14F-4D97-AF65-F5344CB8AC3E}">
        <p14:creationId xmlns:p14="http://schemas.microsoft.com/office/powerpoint/2010/main" val="3952727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Coaches Helmets</a:t>
            </a:r>
          </a:p>
          <a:p>
            <a:pPr lvl="1" fontAlgn="base"/>
            <a:r>
              <a:rPr lang="en-US" dirty="0"/>
              <a:t>Baseball and softball coaches are required to wear a helmet or skull cap style helmet when coaching in the coach’s box during games.</a:t>
            </a:r>
          </a:p>
          <a:p>
            <a:pPr lvl="2" fontAlgn="base"/>
            <a:r>
              <a:rPr lang="en-US" dirty="0"/>
              <a:t>Effective 2019 spring sports season</a:t>
            </a:r>
          </a:p>
          <a:p>
            <a:pPr lvl="1"/>
            <a:endParaRPr lang="en-US" dirty="0"/>
          </a:p>
          <a:p>
            <a:pPr lvl="1"/>
            <a:r>
              <a:rPr lang="en-US" dirty="0"/>
              <a:t>The “skull cap helmet” does not have t be NOCSAE certified.</a:t>
            </a:r>
          </a:p>
          <a:p>
            <a:pPr lvl="2"/>
            <a:r>
              <a:rPr lang="en-US" dirty="0"/>
              <a:t>The certification is only required when wearing a helmet with ear flaps</a:t>
            </a:r>
            <a:br>
              <a:rPr lang="en-US" i="1" dirty="0"/>
            </a:br>
            <a:br>
              <a:rPr lang="en-US" i="1" dirty="0"/>
            </a:br>
            <a:endParaRPr lang="en-US" dirty="0"/>
          </a:p>
        </p:txBody>
      </p:sp>
    </p:spTree>
    <p:extLst>
      <p:ext uri="{BB962C8B-B14F-4D97-AF65-F5344CB8AC3E}">
        <p14:creationId xmlns:p14="http://schemas.microsoft.com/office/powerpoint/2010/main" val="2427683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81" y="1048291"/>
            <a:ext cx="7886700" cy="994172"/>
          </a:xfrm>
        </p:spPr>
        <p:txBody>
          <a:bodyPr>
            <a:normAutofit fontScale="90000"/>
          </a:bodyPr>
          <a:lstStyle/>
          <a:p>
            <a:br>
              <a:rPr lang="en-US" sz="2400" b="1" dirty="0">
                <a:latin typeface="+mn-lt"/>
              </a:rPr>
            </a:br>
            <a:br>
              <a:rPr lang="en-US" sz="2400" b="1" dirty="0">
                <a:latin typeface="+mn-lt"/>
              </a:rPr>
            </a:br>
            <a:r>
              <a:rPr lang="en-US" sz="3100" b="1" dirty="0">
                <a:latin typeface="+mn-lt"/>
              </a:rPr>
              <a:t>Calendar</a:t>
            </a:r>
            <a:br>
              <a:rPr lang="en-US" sz="2400" b="1" dirty="0">
                <a:latin typeface="+mn-lt"/>
              </a:rPr>
            </a:br>
            <a:endParaRPr lang="en-US" sz="2400" b="1" dirty="0">
              <a:latin typeface="+mn-lt"/>
            </a:endParaRPr>
          </a:p>
        </p:txBody>
      </p:sp>
      <p:sp>
        <p:nvSpPr>
          <p:cNvPr id="6" name="Title 1">
            <a:extLst>
              <a:ext uri="{FF2B5EF4-FFF2-40B4-BE49-F238E27FC236}">
                <a16:creationId xmlns:a16="http://schemas.microsoft.com/office/drawing/2014/main" id="{790E3E8E-44B2-3D43-ABE9-86F4E384242F}"/>
              </a:ext>
            </a:extLst>
          </p:cNvPr>
          <p:cNvSpPr txBox="1">
            <a:spLocks/>
          </p:cNvSpPr>
          <p:nvPr/>
        </p:nvSpPr>
        <p:spPr>
          <a:xfrm>
            <a:off x="628650" y="405893"/>
            <a:ext cx="7886700" cy="12847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Baseball Specific Changes</a:t>
            </a:r>
          </a:p>
        </p:txBody>
      </p:sp>
      <p:sp>
        <p:nvSpPr>
          <p:cNvPr id="5" name="Content Placeholder 3">
            <a:extLst>
              <a:ext uri="{FF2B5EF4-FFF2-40B4-BE49-F238E27FC236}">
                <a16:creationId xmlns:a16="http://schemas.microsoft.com/office/drawing/2014/main" id="{0FB0498D-5CE1-9841-B6A6-FB82D4825906}"/>
              </a:ext>
            </a:extLst>
          </p:cNvPr>
          <p:cNvSpPr txBox="1">
            <a:spLocks/>
          </p:cNvSpPr>
          <p:nvPr/>
        </p:nvSpPr>
        <p:spPr>
          <a:xfrm>
            <a:off x="1201979" y="1842054"/>
            <a:ext cx="6740041" cy="451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Start: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Wednesday, February 13</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1</a:t>
            </a:r>
            <a:r>
              <a:rPr kumimoji="0" lang="en-US" sz="1400" b="1"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Contest: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Wednesday, February 27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MaxPreps Entry Deadline: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Saturday, May 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11:59 p.m.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Seeding: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Monday, May 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Playoff Dates: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1</a:t>
            </a:r>
            <a:r>
              <a:rPr kumimoji="0" lang="en-US" sz="1400" b="1"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Round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Tuesday, May 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2</a:t>
            </a:r>
            <a:r>
              <a:rPr kumimoji="0" lang="en-US" sz="1400" b="1"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Round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Friday, May 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3</a:t>
            </a:r>
            <a:r>
              <a:rPr kumimoji="0" lang="en-US" sz="1400" b="1"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Round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Tuesday, May 14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4</a:t>
            </a:r>
            <a:r>
              <a:rPr kumimoji="0" lang="en-US" sz="14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Round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Friday, May 17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Regionals: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Tuesday-Saturday, May 21-25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State Championships: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Friday and Saturday, May 31 and June 1</a:t>
            </a:r>
          </a:p>
        </p:txBody>
      </p:sp>
    </p:spTree>
    <p:extLst>
      <p:ext uri="{BB962C8B-B14F-4D97-AF65-F5344CB8AC3E}">
        <p14:creationId xmlns:p14="http://schemas.microsoft.com/office/powerpoint/2010/main" val="3898464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lnSpcReduction="10000"/>
          </a:bodyPr>
          <a:lstStyle/>
          <a:p>
            <a:pPr marL="0" indent="0">
              <a:buNone/>
            </a:pPr>
            <a:r>
              <a:rPr lang="en-US" b="1" dirty="0"/>
              <a:t>Seeding</a:t>
            </a:r>
          </a:p>
          <a:p>
            <a:pPr lvl="1" fontAlgn="base"/>
            <a:r>
              <a:rPr lang="en-US" dirty="0"/>
              <a:t>At-large berths</a:t>
            </a:r>
          </a:p>
          <a:p>
            <a:pPr lvl="2" fontAlgn="base"/>
            <a:r>
              <a:rPr lang="en-US" dirty="0"/>
              <a:t>4.1.18(e)(1):  Teams in their classification will be selected to fill the remaining slots in the bracket based upon </a:t>
            </a:r>
            <a:r>
              <a:rPr lang="en-US" b="1" i="1" u="sng" dirty="0"/>
              <a:t>conference finish</a:t>
            </a:r>
            <a:r>
              <a:rPr lang="en-US" dirty="0"/>
              <a:t>, then MaxPreps ranking. </a:t>
            </a:r>
          </a:p>
          <a:p>
            <a:pPr lvl="1"/>
            <a:endParaRPr lang="en-US" dirty="0"/>
          </a:p>
          <a:p>
            <a:pPr lvl="1"/>
            <a:r>
              <a:rPr lang="en-US" dirty="0"/>
              <a:t>At-large berth interpretation</a:t>
            </a:r>
          </a:p>
          <a:p>
            <a:pPr lvl="2"/>
            <a:r>
              <a:rPr lang="en-US" dirty="0"/>
              <a:t>Clarified/adjusted interpretation of the rule below to:  The highest finishing non-automatic qualifying team in each conference will be compared based on their adjusted MaxPreps ranking.  Under no circumstance may a team “leap-frog” a higher finishing team in its own conference.  </a:t>
            </a:r>
            <a:br>
              <a:rPr lang="en-US" i="1" dirty="0"/>
            </a:br>
            <a:br>
              <a:rPr lang="en-US" i="1" dirty="0"/>
            </a:br>
            <a:endParaRPr lang="en-US" dirty="0"/>
          </a:p>
        </p:txBody>
      </p:sp>
    </p:spTree>
    <p:extLst>
      <p:ext uri="{BB962C8B-B14F-4D97-AF65-F5344CB8AC3E}">
        <p14:creationId xmlns:p14="http://schemas.microsoft.com/office/powerpoint/2010/main" val="142571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lstStyle/>
          <a:p>
            <a:pPr marL="0" indent="0">
              <a:buNone/>
            </a:pPr>
            <a:r>
              <a:rPr lang="en-US" b="1" dirty="0"/>
              <a:t>Seeding</a:t>
            </a:r>
          </a:p>
          <a:p>
            <a:pPr lvl="1" fontAlgn="base"/>
            <a:r>
              <a:rPr lang="en-US" dirty="0"/>
              <a:t>Split Conference Application Adjustments:</a:t>
            </a:r>
          </a:p>
          <a:p>
            <a:pPr lvl="2" fontAlgn="base"/>
            <a:r>
              <a:rPr lang="en-US" dirty="0"/>
              <a:t>4.1.19(b)(1):  Removed wording:</a:t>
            </a:r>
            <a:r>
              <a:rPr lang="en-US" b="1" dirty="0"/>
              <a:t> “...and highest finishing team in each classification of a split conference”</a:t>
            </a:r>
          </a:p>
          <a:p>
            <a:pPr lvl="2" fontAlgn="base"/>
            <a:endParaRPr lang="en-US" dirty="0"/>
          </a:p>
          <a:p>
            <a:pPr lvl="2" fontAlgn="base"/>
            <a:r>
              <a:rPr lang="en-US" dirty="0"/>
              <a:t>Added note:  The highest finishing team in its half of a split conference must finish in 1</a:t>
            </a:r>
            <a:r>
              <a:rPr lang="en-US" baseline="30000" dirty="0"/>
              <a:t>st</a:t>
            </a:r>
            <a:r>
              <a:rPr lang="en-US" dirty="0"/>
              <a:t>, 2</a:t>
            </a:r>
            <a:r>
              <a:rPr lang="en-US" baseline="30000" dirty="0"/>
              <a:t>nd</a:t>
            </a:r>
            <a:r>
              <a:rPr lang="en-US" dirty="0"/>
              <a:t>, 3</a:t>
            </a:r>
            <a:r>
              <a:rPr lang="en-US" baseline="30000" dirty="0"/>
              <a:t>rd</a:t>
            </a:r>
            <a:r>
              <a:rPr lang="en-US" dirty="0"/>
              <a:t> place overall and/or have an overall winning percentage of .500 or higher in order to be seeded as a #1.  Otherwise, the team will be seeded with all other at-large teams. </a:t>
            </a:r>
          </a:p>
        </p:txBody>
      </p:sp>
    </p:spTree>
    <p:extLst>
      <p:ext uri="{BB962C8B-B14F-4D97-AF65-F5344CB8AC3E}">
        <p14:creationId xmlns:p14="http://schemas.microsoft.com/office/powerpoint/2010/main" val="1586186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lstStyle/>
          <a:p>
            <a:pPr marL="0" indent="0">
              <a:buNone/>
            </a:pPr>
            <a:r>
              <a:rPr lang="en-US" b="1" dirty="0"/>
              <a:t>Playoff Contest Starting Times</a:t>
            </a:r>
            <a:endParaRPr lang="en-US" dirty="0"/>
          </a:p>
          <a:p>
            <a:pPr lvl="1"/>
            <a:r>
              <a:rPr lang="en-US" dirty="0"/>
              <a:t>On Saturdays, if teams cannot mutually agree, the higher seeded team may choose a starting time between 1:00 p.m. and 7:00 p.m.</a:t>
            </a:r>
          </a:p>
          <a:p>
            <a:pPr lvl="2"/>
            <a:r>
              <a:rPr lang="en-US" dirty="0"/>
              <a:t>Start between 1:00 p.m. and 6:00 p.m. if the visiting team is over 100 miles one-way.</a:t>
            </a:r>
          </a:p>
        </p:txBody>
      </p:sp>
    </p:spTree>
    <p:extLst>
      <p:ext uri="{BB962C8B-B14F-4D97-AF65-F5344CB8AC3E}">
        <p14:creationId xmlns:p14="http://schemas.microsoft.com/office/powerpoint/2010/main" val="3518758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lstStyle/>
          <a:p>
            <a:pPr marL="0" indent="0">
              <a:buNone/>
            </a:pPr>
            <a:r>
              <a:rPr lang="en-US" b="1" dirty="0"/>
              <a:t>Spring 2019 Playoff Calendar</a:t>
            </a:r>
            <a:endParaRPr lang="en-US" dirty="0"/>
          </a:p>
          <a:p>
            <a:pPr lvl="1"/>
            <a:r>
              <a:rPr lang="en-US" dirty="0"/>
              <a:t>All first round games for baseball, softball, and women’s soccer be played on Tuesday</a:t>
            </a:r>
          </a:p>
          <a:p>
            <a:pPr marL="457200" lvl="1" indent="0">
              <a:buNone/>
            </a:pPr>
            <a:endParaRPr lang="en-US" dirty="0"/>
          </a:p>
          <a:p>
            <a:pPr lvl="1"/>
            <a:r>
              <a:rPr lang="en-US" dirty="0"/>
              <a:t>All second round games be played on Friday</a:t>
            </a:r>
          </a:p>
        </p:txBody>
      </p:sp>
    </p:spTree>
    <p:extLst>
      <p:ext uri="{BB962C8B-B14F-4D97-AF65-F5344CB8AC3E}">
        <p14:creationId xmlns:p14="http://schemas.microsoft.com/office/powerpoint/2010/main" val="4040079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845C-83DF-F04D-8874-A8D183AD9078}"/>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0866FE8A-38DB-6442-9F3F-34F569565941}"/>
              </a:ext>
            </a:extLst>
          </p:cNvPr>
          <p:cNvSpPr>
            <a:spLocks noGrp="1"/>
          </p:cNvSpPr>
          <p:nvPr>
            <p:ph idx="1"/>
          </p:nvPr>
        </p:nvSpPr>
        <p:spPr/>
        <p:txBody>
          <a:bodyPr/>
          <a:lstStyle/>
          <a:p>
            <a:r>
              <a:rPr lang="en-US" b="1" dirty="0"/>
              <a:t>Home Campus Background and Description</a:t>
            </a:r>
          </a:p>
          <a:p>
            <a:pPr marL="0" indent="0">
              <a:buNone/>
            </a:pPr>
            <a:endParaRPr lang="en-US" dirty="0"/>
          </a:p>
        </p:txBody>
      </p:sp>
      <p:graphicFrame>
        <p:nvGraphicFramePr>
          <p:cNvPr id="4" name="Content Placeholder 4">
            <a:extLst>
              <a:ext uri="{FF2B5EF4-FFF2-40B4-BE49-F238E27FC236}">
                <a16:creationId xmlns:a16="http://schemas.microsoft.com/office/drawing/2014/main" id="{5120ADB8-495C-B448-9C1A-EE8ED51AE7D9}"/>
              </a:ext>
            </a:extLst>
          </p:cNvPr>
          <p:cNvGraphicFramePr>
            <a:graphicFrameLocks/>
          </p:cNvGraphicFramePr>
          <p:nvPr>
            <p:extLst/>
          </p:nvPr>
        </p:nvGraphicFramePr>
        <p:xfrm>
          <a:off x="2011474" y="2313542"/>
          <a:ext cx="5121052" cy="3863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476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845C-83DF-F04D-8874-A8D183AD9078}"/>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0866FE8A-38DB-6442-9F3F-34F569565941}"/>
              </a:ext>
            </a:extLst>
          </p:cNvPr>
          <p:cNvSpPr>
            <a:spLocks noGrp="1"/>
          </p:cNvSpPr>
          <p:nvPr>
            <p:ph idx="1"/>
          </p:nvPr>
        </p:nvSpPr>
        <p:spPr/>
        <p:txBody>
          <a:bodyPr>
            <a:normAutofit/>
          </a:bodyPr>
          <a:lstStyle/>
          <a:p>
            <a:r>
              <a:rPr lang="en-US" b="1" dirty="0"/>
              <a:t>Home Campus Scope</a:t>
            </a:r>
          </a:p>
          <a:p>
            <a:pPr lvl="1"/>
            <a:r>
              <a:rPr lang="en-US" dirty="0"/>
              <a:t>The following are 2017-2022 NCHSAA Strategic plans items that will be accomplished by this conversion:</a:t>
            </a:r>
          </a:p>
          <a:p>
            <a:pPr lvl="2"/>
            <a:r>
              <a:rPr lang="en-US" b="1" dirty="0"/>
              <a:t>1.1.3</a:t>
            </a:r>
            <a:r>
              <a:rPr lang="en-US" dirty="0"/>
              <a:t> Update the current systems for reporting violations and infractions.	</a:t>
            </a:r>
          </a:p>
          <a:p>
            <a:pPr lvl="2"/>
            <a:r>
              <a:rPr lang="en-US" b="1" dirty="0"/>
              <a:t>1.2.3.3</a:t>
            </a:r>
            <a:r>
              <a:rPr lang="en-US" dirty="0"/>
              <a:t> Create an interactive tool on the NCHSAA website to help students and parents determine athletic eligibility</a:t>
            </a:r>
          </a:p>
          <a:p>
            <a:pPr lvl="2"/>
            <a:r>
              <a:rPr lang="en-US" b="1" dirty="0"/>
              <a:t>2.2.3</a:t>
            </a:r>
            <a:r>
              <a:rPr lang="en-US" dirty="0"/>
              <a:t> Evaluate stakeholder information delivery systems.</a:t>
            </a:r>
          </a:p>
          <a:p>
            <a:pPr lvl="2"/>
            <a:r>
              <a:rPr lang="en-US" b="1" dirty="0"/>
              <a:t>2.3.1</a:t>
            </a:r>
            <a:r>
              <a:rPr lang="en-US" dirty="0"/>
              <a:t> Monitor trends in the digital media space, including live video/streaming and social media, and find ways to benefit schools through new technologies.</a:t>
            </a:r>
          </a:p>
          <a:p>
            <a:endParaRPr lang="en-US" dirty="0"/>
          </a:p>
          <a:p>
            <a:pPr marL="0" indent="0">
              <a:buNone/>
            </a:pPr>
            <a:endParaRPr lang="en-US" dirty="0"/>
          </a:p>
        </p:txBody>
      </p:sp>
    </p:spTree>
    <p:extLst>
      <p:ext uri="{BB962C8B-B14F-4D97-AF65-F5344CB8AC3E}">
        <p14:creationId xmlns:p14="http://schemas.microsoft.com/office/powerpoint/2010/main" val="45920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6" y="857248"/>
            <a:ext cx="5157704" cy="51435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E257DB-F87D-47BC-B5CC-4314DB282BC5}"/>
              </a:ext>
            </a:extLst>
          </p:cNvPr>
          <p:cNvSpPr>
            <a:spLocks noGrp="1"/>
          </p:cNvSpPr>
          <p:nvPr>
            <p:ph type="title"/>
          </p:nvPr>
        </p:nvSpPr>
        <p:spPr>
          <a:xfrm>
            <a:off x="622336" y="2916552"/>
            <a:ext cx="2774102" cy="1024896"/>
          </a:xfrm>
          <a:solidFill>
            <a:schemeClr val="bg1">
              <a:alpha val="50000"/>
            </a:schemeClr>
          </a:solidFill>
          <a:ln w="25400" cap="sq">
            <a:solidFill>
              <a:schemeClr val="tx1"/>
            </a:solidFill>
            <a:miter lim="800000"/>
          </a:ln>
        </p:spPr>
        <p:txBody>
          <a:bodyPr>
            <a:normAutofit/>
          </a:bodyPr>
          <a:lstStyle/>
          <a:p>
            <a:pPr algn="ctr"/>
            <a:r>
              <a:rPr lang="en-US" sz="2400" b="1" dirty="0"/>
              <a:t>Ejection Criteria</a:t>
            </a:r>
            <a:br>
              <a:rPr lang="en-US" sz="2400" b="1" dirty="0"/>
            </a:br>
            <a:r>
              <a:rPr lang="en-US" sz="2400" dirty="0"/>
              <a:t>Other</a:t>
            </a:r>
            <a:endParaRPr lang="en-US" sz="2400" b="1" dirty="0"/>
          </a:p>
        </p:txBody>
      </p:sp>
      <p:sp>
        <p:nvSpPr>
          <p:cNvPr id="3" name="Content Placeholder 2">
            <a:extLst>
              <a:ext uri="{FF2B5EF4-FFF2-40B4-BE49-F238E27FC236}">
                <a16:creationId xmlns:a16="http://schemas.microsoft.com/office/drawing/2014/main" id="{F08B98EE-A6DF-4BD5-94A3-9E6D076971D8}"/>
              </a:ext>
            </a:extLst>
          </p:cNvPr>
          <p:cNvSpPr>
            <a:spLocks noGrp="1"/>
          </p:cNvSpPr>
          <p:nvPr>
            <p:ph idx="1"/>
          </p:nvPr>
        </p:nvSpPr>
        <p:spPr>
          <a:xfrm>
            <a:off x="4152208" y="1006879"/>
            <a:ext cx="4750724" cy="4763192"/>
          </a:xfrm>
        </p:spPr>
        <p:txBody>
          <a:bodyPr anchor="ctr">
            <a:normAutofit/>
          </a:bodyPr>
          <a:lstStyle/>
          <a:p>
            <a:r>
              <a:rPr lang="en-US" sz="1500" b="1" dirty="0">
                <a:solidFill>
                  <a:schemeClr val="bg2"/>
                </a:solidFill>
              </a:rPr>
              <a:t>Biting Observed or Determined By An Official</a:t>
            </a:r>
          </a:p>
          <a:p>
            <a:r>
              <a:rPr lang="en-US" sz="1500" b="1" dirty="0">
                <a:solidFill>
                  <a:schemeClr val="bg2"/>
                </a:solidFill>
              </a:rPr>
              <a:t>Taunting, Baiting, Or Spitting Toward An Opponent Or Official</a:t>
            </a:r>
          </a:p>
          <a:p>
            <a:pPr lvl="1"/>
            <a:r>
              <a:rPr lang="en-US" sz="1200" b="1" dirty="0">
                <a:solidFill>
                  <a:srgbClr val="FFFF00"/>
                </a:solidFill>
              </a:rPr>
              <a:t>Flag/Technical Foul/Technical Violation vs. Ejection</a:t>
            </a:r>
          </a:p>
          <a:p>
            <a:r>
              <a:rPr lang="en-US" sz="1500" b="1" dirty="0">
                <a:solidFill>
                  <a:schemeClr val="bg2"/>
                </a:solidFill>
              </a:rPr>
              <a:t>Profanity</a:t>
            </a:r>
          </a:p>
          <a:p>
            <a:pPr marL="342900" lvl="1" indent="0">
              <a:buNone/>
            </a:pPr>
            <a:r>
              <a:rPr lang="en-US" sz="1500" dirty="0">
                <a:solidFill>
                  <a:schemeClr val="bg1"/>
                </a:solidFill>
              </a:rPr>
              <a:t>The NCHSAA will have Zero Tolerance within the confines of an NCHSAA event for the following:  </a:t>
            </a:r>
            <a:r>
              <a:rPr lang="en-US" sz="1500" dirty="0">
                <a:solidFill>
                  <a:srgbClr val="FFFF00"/>
                </a:solidFill>
              </a:rPr>
              <a:t>“Profanity of any kind, inappropriate language, racial or ethnic slurs, sexist or homophobic language.”</a:t>
            </a:r>
          </a:p>
          <a:p>
            <a:pPr marL="342900" lvl="1" indent="0">
              <a:buNone/>
            </a:pPr>
            <a:br>
              <a:rPr lang="en-US" sz="1500" b="1" dirty="0">
                <a:solidFill>
                  <a:schemeClr val="bg1"/>
                </a:solidFill>
              </a:rPr>
            </a:br>
            <a:r>
              <a:rPr lang="en-US" sz="1500" b="1" dirty="0">
                <a:solidFill>
                  <a:schemeClr val="bg1"/>
                </a:solidFill>
              </a:rPr>
              <a:t>For the above </a:t>
            </a:r>
          </a:p>
          <a:p>
            <a:r>
              <a:rPr lang="en-US" sz="1500" dirty="0">
                <a:solidFill>
                  <a:srgbClr val="00B0F0"/>
                </a:solidFill>
              </a:rPr>
              <a:t>1 game suspension in Football</a:t>
            </a:r>
          </a:p>
          <a:p>
            <a:r>
              <a:rPr lang="en-US" sz="1500" dirty="0">
                <a:solidFill>
                  <a:srgbClr val="00B0F0"/>
                </a:solidFill>
              </a:rPr>
              <a:t>2 game suspension in all other sports</a:t>
            </a:r>
          </a:p>
        </p:txBody>
      </p:sp>
    </p:spTree>
    <p:extLst>
      <p:ext uri="{BB962C8B-B14F-4D97-AF65-F5344CB8AC3E}">
        <p14:creationId xmlns:p14="http://schemas.microsoft.com/office/powerpoint/2010/main" val="3410731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845C-83DF-F04D-8874-A8D183AD9078}"/>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0866FE8A-38DB-6442-9F3F-34F569565941}"/>
              </a:ext>
            </a:extLst>
          </p:cNvPr>
          <p:cNvSpPr>
            <a:spLocks noGrp="1"/>
          </p:cNvSpPr>
          <p:nvPr>
            <p:ph idx="1"/>
          </p:nvPr>
        </p:nvSpPr>
        <p:spPr/>
        <p:txBody>
          <a:bodyPr>
            <a:normAutofit fontScale="92500" lnSpcReduction="20000"/>
          </a:bodyPr>
          <a:lstStyle/>
          <a:p>
            <a:r>
              <a:rPr lang="en-US" sz="3000" b="1" dirty="0"/>
              <a:t>Home Campus Phase 1 – Existing</a:t>
            </a:r>
          </a:p>
          <a:p>
            <a:pPr lvl="1"/>
            <a:r>
              <a:rPr lang="en-US" dirty="0"/>
              <a:t>The new system will include the following current database functions:</a:t>
            </a:r>
          </a:p>
          <a:p>
            <a:pPr lvl="2"/>
            <a:r>
              <a:rPr lang="en-US" dirty="0"/>
              <a:t>Membership data information (coaches, school information, etc.)</a:t>
            </a:r>
          </a:p>
          <a:p>
            <a:pPr lvl="2"/>
            <a:r>
              <a:rPr lang="en-US" dirty="0"/>
              <a:t>LEA data information</a:t>
            </a:r>
          </a:p>
          <a:p>
            <a:pPr lvl="2"/>
            <a:r>
              <a:rPr lang="en-US" dirty="0"/>
              <a:t>Regional Supervisors data information and clinic scheduling</a:t>
            </a:r>
          </a:p>
          <a:p>
            <a:pPr lvl="2"/>
            <a:r>
              <a:rPr lang="en-US" dirty="0"/>
              <a:t>Sport clinic attendance for coaches</a:t>
            </a:r>
          </a:p>
          <a:p>
            <a:pPr lvl="2"/>
            <a:r>
              <a:rPr lang="en-US" dirty="0"/>
              <a:t>Eligibility summary data entry for each sport season</a:t>
            </a:r>
          </a:p>
          <a:p>
            <a:pPr lvl="2"/>
            <a:r>
              <a:rPr lang="en-US" dirty="0"/>
              <a:t>Endowment games</a:t>
            </a:r>
          </a:p>
          <a:p>
            <a:pPr lvl="2"/>
            <a:r>
              <a:rPr lang="en-US" dirty="0"/>
              <a:t>Transfers</a:t>
            </a:r>
          </a:p>
          <a:p>
            <a:pPr lvl="2"/>
            <a:r>
              <a:rPr lang="en-US" dirty="0"/>
              <a:t>Violations</a:t>
            </a:r>
          </a:p>
          <a:p>
            <a:pPr lvl="2"/>
            <a:r>
              <a:rPr lang="en-US" dirty="0"/>
              <a:t>Sanctions</a:t>
            </a:r>
          </a:p>
          <a:p>
            <a:pPr lvl="2"/>
            <a:r>
              <a:rPr lang="en-US" dirty="0"/>
              <a:t>Ejections/Disqualifications</a:t>
            </a:r>
          </a:p>
          <a:p>
            <a:pPr lvl="2"/>
            <a:r>
              <a:rPr lang="en-US" dirty="0"/>
              <a:t>Seeding for baseball, basketball, golf (regionals), football, lacrosse, tennis (dual team and regionals), volleyball, softball, and wrestling (dual team)</a:t>
            </a:r>
          </a:p>
          <a:p>
            <a:endParaRPr lang="en-US" dirty="0"/>
          </a:p>
          <a:p>
            <a:pPr marL="0" indent="0">
              <a:buNone/>
            </a:pPr>
            <a:endParaRPr lang="en-US" dirty="0"/>
          </a:p>
        </p:txBody>
      </p:sp>
    </p:spTree>
    <p:extLst>
      <p:ext uri="{BB962C8B-B14F-4D97-AF65-F5344CB8AC3E}">
        <p14:creationId xmlns:p14="http://schemas.microsoft.com/office/powerpoint/2010/main" val="4290839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845C-83DF-F04D-8874-A8D183AD9078}"/>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0866FE8A-38DB-6442-9F3F-34F569565941}"/>
              </a:ext>
            </a:extLst>
          </p:cNvPr>
          <p:cNvSpPr>
            <a:spLocks noGrp="1"/>
          </p:cNvSpPr>
          <p:nvPr>
            <p:ph idx="1"/>
          </p:nvPr>
        </p:nvSpPr>
        <p:spPr/>
        <p:txBody>
          <a:bodyPr>
            <a:normAutofit lnSpcReduction="10000"/>
          </a:bodyPr>
          <a:lstStyle/>
          <a:p>
            <a:r>
              <a:rPr lang="en-US" b="1" dirty="0"/>
              <a:t>Home Campus Phase 1 – New</a:t>
            </a:r>
          </a:p>
          <a:p>
            <a:pPr lvl="1"/>
            <a:r>
              <a:rPr lang="en-US" dirty="0"/>
              <a:t>The new system will also add the following:</a:t>
            </a:r>
          </a:p>
          <a:p>
            <a:pPr lvl="2"/>
            <a:r>
              <a:rPr lang="en-US" dirty="0"/>
              <a:t>Ability for system athletic directors to search the membership directory as well as monitor the schools in their LEA for compliance.</a:t>
            </a:r>
          </a:p>
          <a:p>
            <a:pPr lvl="2"/>
            <a:r>
              <a:rPr lang="en-US" dirty="0"/>
              <a:t>Ability to have games, rosters and records entered in MaxPreps to be auto-populated in the school’s database. </a:t>
            </a:r>
          </a:p>
          <a:p>
            <a:pPr lvl="2"/>
            <a:r>
              <a:rPr lang="en-US" dirty="0"/>
              <a:t>Ability to have NFHS Learn coach education auto-populated in the school’s database.</a:t>
            </a:r>
          </a:p>
          <a:p>
            <a:pPr lvl="2"/>
            <a:r>
              <a:rPr lang="en-US" dirty="0"/>
              <a:t>Ability to digitize all financial forms such as playoff and endowment game forms.</a:t>
            </a:r>
          </a:p>
          <a:p>
            <a:pPr lvl="2"/>
            <a:r>
              <a:rPr lang="en-US" dirty="0"/>
              <a:t>Ability to export search results to an Excel document for off-line use.</a:t>
            </a:r>
          </a:p>
          <a:p>
            <a:pPr lvl="2"/>
            <a:r>
              <a:rPr lang="en-US" dirty="0"/>
              <a:t>Home Campus also offers many additional features that will be rolled out following stakeholder needs assessments.</a:t>
            </a:r>
          </a:p>
          <a:p>
            <a:endParaRPr lang="en-US" dirty="0"/>
          </a:p>
          <a:p>
            <a:pPr marL="0" indent="0">
              <a:buNone/>
            </a:pPr>
            <a:endParaRPr lang="en-US" dirty="0"/>
          </a:p>
        </p:txBody>
      </p:sp>
    </p:spTree>
    <p:extLst>
      <p:ext uri="{BB962C8B-B14F-4D97-AF65-F5344CB8AC3E}">
        <p14:creationId xmlns:p14="http://schemas.microsoft.com/office/powerpoint/2010/main" val="2032615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lstStyle/>
          <a:p>
            <a:pPr marL="0" indent="0">
              <a:buNone/>
            </a:pPr>
            <a:r>
              <a:rPr lang="en-US" b="1" dirty="0"/>
              <a:t>Ticket Prices</a:t>
            </a:r>
          </a:p>
          <a:p>
            <a:pPr lvl="1"/>
            <a:r>
              <a:rPr lang="en-US" dirty="0"/>
              <a:t>Increased ticket prices for state championship finals</a:t>
            </a:r>
            <a:r>
              <a:rPr lang="en-US" u="sng" dirty="0"/>
              <a:t> only</a:t>
            </a:r>
            <a:r>
              <a:rPr lang="en-US" dirty="0"/>
              <a:t>, for 2018 winter and spring sports</a:t>
            </a:r>
          </a:p>
          <a:p>
            <a:pPr marL="457200" lvl="1" indent="0">
              <a:buNone/>
            </a:pPr>
            <a:endParaRPr lang="en-US" dirty="0"/>
          </a:p>
          <a:p>
            <a:pPr lvl="1"/>
            <a:r>
              <a:rPr lang="en-US" dirty="0"/>
              <a:t>Increased playoff and fall state championship ticket prices across all sports effective July 1, 2018.</a:t>
            </a:r>
          </a:p>
        </p:txBody>
      </p:sp>
    </p:spTree>
    <p:extLst>
      <p:ext uri="{BB962C8B-B14F-4D97-AF65-F5344CB8AC3E}">
        <p14:creationId xmlns:p14="http://schemas.microsoft.com/office/powerpoint/2010/main" val="41134835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pic>
        <p:nvPicPr>
          <p:cNvPr id="5" name="Picture 4">
            <a:extLst>
              <a:ext uri="{FF2B5EF4-FFF2-40B4-BE49-F238E27FC236}">
                <a16:creationId xmlns:a16="http://schemas.microsoft.com/office/drawing/2014/main" id="{64828244-A477-3B4A-925B-2F4BFEF648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427" y="1328708"/>
            <a:ext cx="7279146" cy="5117023"/>
          </a:xfrm>
          <a:prstGeom prst="rect">
            <a:avLst/>
          </a:prstGeom>
        </p:spPr>
      </p:pic>
    </p:spTree>
    <p:extLst>
      <p:ext uri="{BB962C8B-B14F-4D97-AF65-F5344CB8AC3E}">
        <p14:creationId xmlns:p14="http://schemas.microsoft.com/office/powerpoint/2010/main" val="2835165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Transfer Policy</a:t>
            </a:r>
            <a:endParaRPr lang="en-US" dirty="0"/>
          </a:p>
          <a:p>
            <a:pPr lvl="1"/>
            <a:r>
              <a:rPr lang="en-US" dirty="0"/>
              <a:t>Added language to the Transfer Policy allowing Staff to review all Transfer Certification requests.</a:t>
            </a:r>
          </a:p>
          <a:p>
            <a:pPr lvl="2"/>
            <a:r>
              <a:rPr lang="en-US" dirty="0"/>
              <a:t>“Absent mutual agreement, and in consideration of the above, exceptions for immediate athletic eligibility for transfers from one LEA to a different LEA will first be considered by the NCHSAA Staff, then by the NCHSAA Transfer Committee, if necessary.”</a:t>
            </a:r>
          </a:p>
          <a:p>
            <a:endParaRPr lang="en-US" dirty="0"/>
          </a:p>
        </p:txBody>
      </p:sp>
    </p:spTree>
    <p:extLst>
      <p:ext uri="{BB962C8B-B14F-4D97-AF65-F5344CB8AC3E}">
        <p14:creationId xmlns:p14="http://schemas.microsoft.com/office/powerpoint/2010/main" val="2235358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Amateur Rule</a:t>
            </a:r>
            <a:endParaRPr lang="en-US" dirty="0"/>
          </a:p>
          <a:p>
            <a:pPr lvl="1"/>
            <a:r>
              <a:rPr lang="en-US" dirty="0"/>
              <a:t>Acceptance of money or a forbidden award will cause an athlete to lose athletic eligibility in all sports for 365 days.</a:t>
            </a:r>
          </a:p>
          <a:p>
            <a:endParaRPr lang="en-US" dirty="0"/>
          </a:p>
        </p:txBody>
      </p:sp>
    </p:spTree>
    <p:extLst>
      <p:ext uri="{BB962C8B-B14F-4D97-AF65-F5344CB8AC3E}">
        <p14:creationId xmlns:p14="http://schemas.microsoft.com/office/powerpoint/2010/main" val="11693422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Sportsmanship/Ejection Policy </a:t>
            </a:r>
          </a:p>
          <a:p>
            <a:pPr lvl="1"/>
            <a:r>
              <a:rPr lang="en-US" dirty="0"/>
              <a:t>Added language to 2.4.2 (f)</a:t>
            </a:r>
          </a:p>
          <a:p>
            <a:pPr lvl="2"/>
            <a:r>
              <a:rPr lang="en-US" dirty="0"/>
              <a:t>“The NCHSAA will have zero tolerance within the confines of an NCHSAA event for the following: profanity of any kind, inappropriate language, racial or ethnic slurs, sexist or homophobic language”.</a:t>
            </a:r>
          </a:p>
          <a:p>
            <a:endParaRPr lang="en-US" dirty="0"/>
          </a:p>
        </p:txBody>
      </p:sp>
    </p:spTree>
    <p:extLst>
      <p:ext uri="{BB962C8B-B14F-4D97-AF65-F5344CB8AC3E}">
        <p14:creationId xmlns:p14="http://schemas.microsoft.com/office/powerpoint/2010/main" val="34827245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Sportsmanship/Ejection Policy Penalties</a:t>
            </a:r>
          </a:p>
          <a:p>
            <a:pPr lvl="1"/>
            <a:r>
              <a:rPr lang="en-US" dirty="0"/>
              <a:t>Added “coaches” to 2.4.3 (c)</a:t>
            </a:r>
          </a:p>
          <a:p>
            <a:pPr lvl="2"/>
            <a:r>
              <a:rPr lang="en-US" dirty="0"/>
              <a:t>“Players or </a:t>
            </a:r>
            <a:r>
              <a:rPr lang="en-US" u="sng" dirty="0"/>
              <a:t>coaches</a:t>
            </a:r>
            <a:r>
              <a:rPr lang="en-US" dirty="0"/>
              <a:t> receiving two ejections for unacceptable behavior as defined above will be suspended from all sports for the remainder of that sport season.”</a:t>
            </a:r>
          </a:p>
          <a:p>
            <a:endParaRPr lang="en-US" dirty="0"/>
          </a:p>
        </p:txBody>
      </p:sp>
    </p:spTree>
    <p:extLst>
      <p:ext uri="{BB962C8B-B14F-4D97-AF65-F5344CB8AC3E}">
        <p14:creationId xmlns:p14="http://schemas.microsoft.com/office/powerpoint/2010/main" val="808908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Scrimmages/Ejections Report</a:t>
            </a:r>
            <a:endParaRPr lang="en-US" dirty="0"/>
          </a:p>
          <a:p>
            <a:pPr lvl="1"/>
            <a:r>
              <a:rPr lang="en-US" dirty="0"/>
              <a:t>Ejections in pre-season scrimmages now requires:</a:t>
            </a:r>
          </a:p>
          <a:p>
            <a:pPr lvl="2"/>
            <a:r>
              <a:rPr lang="en-US" dirty="0"/>
              <a:t>Coach/player suspended from the remainder of the scrimmage – inclusive of multiple scrimmage events on same day (jamboree)</a:t>
            </a:r>
          </a:p>
          <a:p>
            <a:pPr marL="914400" lvl="2" indent="0">
              <a:buNone/>
            </a:pPr>
            <a:endParaRPr lang="en-US" dirty="0"/>
          </a:p>
          <a:p>
            <a:pPr lvl="2"/>
            <a:r>
              <a:rPr lang="en-US" dirty="0"/>
              <a:t>Player must complete the NFHS “Sportsmanship” course before being eligible to compete in next scrimmage/contest</a:t>
            </a:r>
          </a:p>
          <a:p>
            <a:pPr marL="914400" lvl="2" indent="0">
              <a:buNone/>
            </a:pPr>
            <a:endParaRPr lang="en-US" dirty="0"/>
          </a:p>
          <a:p>
            <a:pPr lvl="2"/>
            <a:r>
              <a:rPr lang="en-US" dirty="0"/>
              <a:t>Head Coach must complete the NFHS “Teaching and Modeling Behavior” course before being eligible to compete in next scrimmage/contest</a:t>
            </a:r>
          </a:p>
          <a:p>
            <a:pPr marL="914400" lvl="2" indent="0">
              <a:buNone/>
            </a:pPr>
            <a:endParaRPr lang="en-US" dirty="0"/>
          </a:p>
        </p:txBody>
      </p:sp>
    </p:spTree>
    <p:extLst>
      <p:ext uri="{BB962C8B-B14F-4D97-AF65-F5344CB8AC3E}">
        <p14:creationId xmlns:p14="http://schemas.microsoft.com/office/powerpoint/2010/main" val="26562060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Video Review for Ejections</a:t>
            </a:r>
            <a:endParaRPr lang="en-US" dirty="0"/>
          </a:p>
          <a:p>
            <a:pPr lvl="1"/>
            <a:r>
              <a:rPr lang="en-US" dirty="0"/>
              <a:t>When available, NCHSAA staff may utilize video to invoke ejections/sanctions not reported by game officials.</a:t>
            </a:r>
          </a:p>
          <a:p>
            <a:pPr lvl="1"/>
            <a:endParaRPr lang="en-US" dirty="0"/>
          </a:p>
          <a:p>
            <a:pPr lvl="1"/>
            <a:r>
              <a:rPr lang="en-US" dirty="0"/>
              <a:t>Video clips to be presented for committee review within two (2) business days of the contest.</a:t>
            </a:r>
          </a:p>
          <a:p>
            <a:endParaRPr lang="en-US" dirty="0"/>
          </a:p>
        </p:txBody>
      </p:sp>
    </p:spTree>
    <p:extLst>
      <p:ext uri="{BB962C8B-B14F-4D97-AF65-F5344CB8AC3E}">
        <p14:creationId xmlns:p14="http://schemas.microsoft.com/office/powerpoint/2010/main" val="12062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6" y="857248"/>
            <a:ext cx="5157704" cy="51435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06CF66-FFEE-495B-899B-5D9DB9644CA0}"/>
              </a:ext>
            </a:extLst>
          </p:cNvPr>
          <p:cNvSpPr>
            <a:spLocks noGrp="1"/>
          </p:cNvSpPr>
          <p:nvPr>
            <p:ph type="title"/>
          </p:nvPr>
        </p:nvSpPr>
        <p:spPr>
          <a:xfrm>
            <a:off x="622336" y="2916552"/>
            <a:ext cx="2774102" cy="1024896"/>
          </a:xfrm>
          <a:solidFill>
            <a:schemeClr val="bg1">
              <a:alpha val="50000"/>
            </a:schemeClr>
          </a:solidFill>
          <a:ln w="25400" cap="sq">
            <a:solidFill>
              <a:schemeClr val="tx1"/>
            </a:solidFill>
            <a:miter lim="800000"/>
          </a:ln>
        </p:spPr>
        <p:txBody>
          <a:bodyPr>
            <a:normAutofit/>
          </a:bodyPr>
          <a:lstStyle/>
          <a:p>
            <a:pPr algn="ctr"/>
            <a:r>
              <a:rPr lang="en-US" sz="2400" b="1" dirty="0"/>
              <a:t>Ejection Criteria</a:t>
            </a:r>
            <a:br>
              <a:rPr lang="en-US" sz="2400" dirty="0"/>
            </a:br>
            <a:r>
              <a:rPr lang="en-US" sz="2400" dirty="0"/>
              <a:t> Continued Other</a:t>
            </a:r>
          </a:p>
        </p:txBody>
      </p:sp>
      <p:sp>
        <p:nvSpPr>
          <p:cNvPr id="3" name="Content Placeholder 2">
            <a:extLst>
              <a:ext uri="{FF2B5EF4-FFF2-40B4-BE49-F238E27FC236}">
                <a16:creationId xmlns:a16="http://schemas.microsoft.com/office/drawing/2014/main" id="{0C74207D-2688-43D4-9703-6A67A0FAB4C8}"/>
              </a:ext>
            </a:extLst>
          </p:cNvPr>
          <p:cNvSpPr>
            <a:spLocks noGrp="1"/>
          </p:cNvSpPr>
          <p:nvPr>
            <p:ph idx="1"/>
          </p:nvPr>
        </p:nvSpPr>
        <p:spPr>
          <a:xfrm>
            <a:off x="4164676" y="857250"/>
            <a:ext cx="4979324" cy="5143500"/>
          </a:xfrm>
        </p:spPr>
        <p:txBody>
          <a:bodyPr anchor="ctr">
            <a:normAutofit/>
          </a:bodyPr>
          <a:lstStyle/>
          <a:p>
            <a:r>
              <a:rPr lang="en-US" sz="1500" b="1" dirty="0">
                <a:solidFill>
                  <a:schemeClr val="bg2"/>
                </a:solidFill>
              </a:rPr>
              <a:t>Obscene Gestures, Including Gesturing In Such A Manner As To Intimidate Or Instigate</a:t>
            </a:r>
          </a:p>
          <a:p>
            <a:r>
              <a:rPr lang="en-US" sz="1500" b="1" dirty="0">
                <a:solidFill>
                  <a:schemeClr val="bg2"/>
                </a:solidFill>
              </a:rPr>
              <a:t>Disrespectfully Address An Official </a:t>
            </a:r>
            <a:br>
              <a:rPr lang="en-US" sz="1500" b="1" dirty="0">
                <a:solidFill>
                  <a:schemeClr val="bg1"/>
                </a:solidFill>
              </a:rPr>
            </a:br>
            <a:r>
              <a:rPr lang="en-US" sz="1500" dirty="0">
                <a:solidFill>
                  <a:schemeClr val="bg1"/>
                </a:solidFill>
              </a:rPr>
              <a:t>Physically contacting an official is subject to automatic expulsion and can result in ineligibility for remainder of a career</a:t>
            </a:r>
          </a:p>
          <a:p>
            <a:pPr lvl="1"/>
            <a:r>
              <a:rPr lang="en-US" sz="1500" dirty="0">
                <a:solidFill>
                  <a:srgbClr val="FFFF00"/>
                </a:solidFill>
              </a:rPr>
              <a:t>This includes school administrators.  Expect/require role modeling excellence from this level of personnel.</a:t>
            </a:r>
            <a:endParaRPr lang="en-US" sz="1500" b="1" dirty="0">
              <a:solidFill>
                <a:srgbClr val="FFFF00"/>
              </a:solidFill>
            </a:endParaRPr>
          </a:p>
          <a:p>
            <a:pPr marL="0" indent="0">
              <a:buNone/>
            </a:pPr>
            <a:br>
              <a:rPr lang="en-US" sz="1500" b="1" dirty="0">
                <a:solidFill>
                  <a:schemeClr val="bg1"/>
                </a:solidFill>
              </a:rPr>
            </a:br>
            <a:r>
              <a:rPr lang="en-US" sz="1500" b="1" dirty="0">
                <a:solidFill>
                  <a:schemeClr val="bg1"/>
                </a:solidFill>
              </a:rPr>
              <a:t>For the above:</a:t>
            </a:r>
          </a:p>
          <a:p>
            <a:r>
              <a:rPr lang="en-US" sz="1500" dirty="0">
                <a:solidFill>
                  <a:srgbClr val="00B0F0"/>
                </a:solidFill>
              </a:rPr>
              <a:t>1 game suspension in Football</a:t>
            </a:r>
          </a:p>
          <a:p>
            <a:r>
              <a:rPr lang="en-US" sz="1500" dirty="0">
                <a:solidFill>
                  <a:srgbClr val="00B0F0"/>
                </a:solidFill>
              </a:rPr>
              <a:t>2 game suspension in all other sports</a:t>
            </a:r>
          </a:p>
          <a:p>
            <a:pPr marL="0" indent="0">
              <a:buNone/>
            </a:pPr>
            <a:r>
              <a:rPr lang="en-US" b="1" dirty="0">
                <a:solidFill>
                  <a:schemeClr val="accent4"/>
                </a:solidFill>
              </a:rPr>
              <a:t>“Give the respect you expect…and expect it in return.”</a:t>
            </a:r>
          </a:p>
        </p:txBody>
      </p:sp>
    </p:spTree>
    <p:extLst>
      <p:ext uri="{BB962C8B-B14F-4D97-AF65-F5344CB8AC3E}">
        <p14:creationId xmlns:p14="http://schemas.microsoft.com/office/powerpoint/2010/main" val="9149980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Officiating Regulations</a:t>
            </a:r>
            <a:endParaRPr lang="en-US" dirty="0"/>
          </a:p>
          <a:p>
            <a:pPr lvl="1"/>
            <a:r>
              <a:rPr lang="en-US" dirty="0"/>
              <a:t>Added language to </a:t>
            </a:r>
            <a:r>
              <a:rPr lang="en-US" b="1" dirty="0"/>
              <a:t>3.3.2(e)(1)</a:t>
            </a:r>
            <a:r>
              <a:rPr lang="en-US" dirty="0"/>
              <a:t>   </a:t>
            </a:r>
          </a:p>
          <a:p>
            <a:pPr lvl="2"/>
            <a:r>
              <a:rPr lang="en-US" dirty="0"/>
              <a:t>“Schools are to us only NCHSAA-registered officials working through an approved NCHSAA officials association for varsity, junior varsity and ninth grade football, soccer, baseball, volleyball, basketball, wrestling, swimming and lacrosse </a:t>
            </a:r>
            <a:r>
              <a:rPr lang="en-US" u="sng" dirty="0"/>
              <a:t>at events hosted by or contested at the member school</a:t>
            </a:r>
            <a:r>
              <a:rPr lang="en-US" dirty="0"/>
              <a:t>.”</a:t>
            </a:r>
          </a:p>
          <a:p>
            <a:endParaRPr lang="en-US" dirty="0"/>
          </a:p>
        </p:txBody>
      </p:sp>
    </p:spTree>
    <p:extLst>
      <p:ext uri="{BB962C8B-B14F-4D97-AF65-F5344CB8AC3E}">
        <p14:creationId xmlns:p14="http://schemas.microsoft.com/office/powerpoint/2010/main" val="9337399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fontScale="62500" lnSpcReduction="20000"/>
          </a:bodyPr>
          <a:lstStyle/>
          <a:p>
            <a:pPr marL="0" indent="0">
              <a:buNone/>
            </a:pPr>
            <a:r>
              <a:rPr lang="en-US" sz="4500" b="1" dirty="0"/>
              <a:t>Return To Play Form</a:t>
            </a:r>
            <a:endParaRPr lang="en-US" sz="4500" dirty="0"/>
          </a:p>
          <a:p>
            <a:pPr lvl="1"/>
            <a:r>
              <a:rPr lang="en-US" sz="3400" dirty="0"/>
              <a:t>If a student participating in an interscholastic athletic activity exhibits signs or symptoms consistent with concussion, the student shall be removed from the activity at that time and shall not be allowed to return to play or practice that day. The student shall not return to play or practice on a subsequent day until the student is evaluated by and receives written clearance for such participation from (i) a </a:t>
            </a:r>
            <a:r>
              <a:rPr lang="en-US" sz="3400" b="1" dirty="0">
                <a:highlight>
                  <a:srgbClr val="FFFF00"/>
                </a:highlight>
              </a:rPr>
              <a:t>physician</a:t>
            </a:r>
            <a:r>
              <a:rPr lang="en-US" sz="3400" dirty="0">
                <a:highlight>
                  <a:srgbClr val="FFFF00"/>
                </a:highlight>
              </a:rPr>
              <a:t> </a:t>
            </a:r>
            <a:r>
              <a:rPr lang="en-US" sz="3400" dirty="0"/>
              <a:t>licensed under Article 1 of Chapter 90 of the General Statutes </a:t>
            </a:r>
            <a:r>
              <a:rPr lang="en-US" sz="3400" dirty="0">
                <a:highlight>
                  <a:srgbClr val="FFFF00"/>
                </a:highlight>
              </a:rPr>
              <a:t>with training in concussion management</a:t>
            </a:r>
            <a:r>
              <a:rPr lang="en-US" sz="3400" dirty="0"/>
              <a:t>, (ii) a </a:t>
            </a:r>
            <a:r>
              <a:rPr lang="en-US" sz="3400" b="1" dirty="0">
                <a:highlight>
                  <a:srgbClr val="FFFF00"/>
                </a:highlight>
              </a:rPr>
              <a:t>neuropsychologist</a:t>
            </a:r>
            <a:r>
              <a:rPr lang="en-US" sz="3400" dirty="0"/>
              <a:t> licensed under Article 18A of Chapter 90 of the General Statutes </a:t>
            </a:r>
            <a:r>
              <a:rPr lang="en-US" sz="3400" dirty="0">
                <a:highlight>
                  <a:srgbClr val="FFFF00"/>
                </a:highlight>
              </a:rPr>
              <a:t>with training in concussion management and working in consultation with a physician </a:t>
            </a:r>
            <a:r>
              <a:rPr lang="en-US" sz="3400" dirty="0"/>
              <a:t>licensed under Article 1 of Chapter 90 of the General Statutes, (iii) an </a:t>
            </a:r>
            <a:r>
              <a:rPr lang="en-US" sz="3400" b="1" dirty="0">
                <a:highlight>
                  <a:srgbClr val="FFFF00"/>
                </a:highlight>
              </a:rPr>
              <a:t>athletic trainer </a:t>
            </a:r>
            <a:r>
              <a:rPr lang="en-US" sz="3400" dirty="0"/>
              <a:t>licensed under Article 34 of Chapter 90 of the General Statutes, (iv) a </a:t>
            </a:r>
            <a:r>
              <a:rPr lang="en-US" sz="3400" b="1" dirty="0">
                <a:highlight>
                  <a:srgbClr val="FFFF00"/>
                </a:highlight>
              </a:rPr>
              <a:t>physician assistant</a:t>
            </a:r>
            <a:r>
              <a:rPr lang="en-US" sz="3400" dirty="0"/>
              <a:t>, consistent with the limitations of G.S. 90-18.1, or (v) a </a:t>
            </a:r>
            <a:r>
              <a:rPr lang="en-US" sz="3400" b="1" dirty="0">
                <a:highlight>
                  <a:srgbClr val="FFFF00"/>
                </a:highlight>
              </a:rPr>
              <a:t>nurse practitioner</a:t>
            </a:r>
            <a:r>
              <a:rPr lang="en-US" sz="3400" dirty="0"/>
              <a:t>, consistent with the limitations of G.S. 90-18.2.</a:t>
            </a:r>
          </a:p>
        </p:txBody>
      </p:sp>
    </p:spTree>
    <p:extLst>
      <p:ext uri="{BB962C8B-B14F-4D97-AF65-F5344CB8AC3E}">
        <p14:creationId xmlns:p14="http://schemas.microsoft.com/office/powerpoint/2010/main" val="34999785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General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Return To Play Form</a:t>
            </a:r>
            <a:endParaRPr lang="en-US" dirty="0"/>
          </a:p>
          <a:p>
            <a:pPr lvl="1"/>
            <a:r>
              <a:rPr lang="en-US" dirty="0"/>
              <a:t>NCHSAA recommends a medical physician!</a:t>
            </a:r>
          </a:p>
        </p:txBody>
      </p:sp>
    </p:spTree>
    <p:extLst>
      <p:ext uri="{BB962C8B-B14F-4D97-AF65-F5344CB8AC3E}">
        <p14:creationId xmlns:p14="http://schemas.microsoft.com/office/powerpoint/2010/main" val="1257661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26469"/>
            <a:ext cx="7800614" cy="3263504"/>
          </a:xfrm>
        </p:spPr>
        <p:txBody>
          <a:bodyPr>
            <a:normAutofit/>
          </a:bodyPr>
          <a:lstStyle/>
          <a:p>
            <a:pPr marL="0" indent="0">
              <a:buNone/>
            </a:pPr>
            <a:r>
              <a:rPr lang="en-US" b="1" dirty="0"/>
              <a:t>Number of Contests</a:t>
            </a:r>
          </a:p>
          <a:p>
            <a:pPr lvl="1"/>
            <a:r>
              <a:rPr lang="en-US" dirty="0"/>
              <a:t>No more than three per week.</a:t>
            </a:r>
          </a:p>
          <a:p>
            <a:pPr marL="0" indent="0">
              <a:buNone/>
            </a:pPr>
            <a:endParaRPr lang="en-US" dirty="0"/>
          </a:p>
          <a:p>
            <a:pPr lvl="1"/>
            <a:r>
              <a:rPr lang="en-US" dirty="0"/>
              <a:t>Individuals are limited to one contest a day.</a:t>
            </a:r>
          </a:p>
          <a:p>
            <a:pPr marL="0" indent="0">
              <a:buNone/>
            </a:pPr>
            <a:endParaRPr lang="en-US" dirty="0"/>
          </a:p>
        </p:txBody>
      </p:sp>
      <p:sp>
        <p:nvSpPr>
          <p:cNvPr id="4" name="Title 1">
            <a:extLst>
              <a:ext uri="{FF2B5EF4-FFF2-40B4-BE49-F238E27FC236}">
                <a16:creationId xmlns:a16="http://schemas.microsoft.com/office/drawing/2014/main" id="{7E25F423-B2AD-934E-B831-FD2A7DA5A3B2}"/>
              </a:ext>
            </a:extLst>
          </p:cNvPr>
          <p:cNvSpPr txBox="1">
            <a:spLocks/>
          </p:cNvSpPr>
          <p:nvPr/>
        </p:nvSpPr>
        <p:spPr>
          <a:xfrm>
            <a:off x="585607" y="386015"/>
            <a:ext cx="7886700" cy="12847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Important Information</a:t>
            </a:r>
          </a:p>
        </p:txBody>
      </p:sp>
    </p:spTree>
    <p:extLst>
      <p:ext uri="{BB962C8B-B14F-4D97-AF65-F5344CB8AC3E}">
        <p14:creationId xmlns:p14="http://schemas.microsoft.com/office/powerpoint/2010/main" val="1571538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Important Information</a:t>
            </a:r>
          </a:p>
        </p:txBody>
      </p:sp>
      <p:sp>
        <p:nvSpPr>
          <p:cNvPr id="3" name="Content Placeholder 2"/>
          <p:cNvSpPr>
            <a:spLocks noGrp="1"/>
          </p:cNvSpPr>
          <p:nvPr>
            <p:ph idx="1"/>
          </p:nvPr>
        </p:nvSpPr>
        <p:spPr>
          <a:xfrm>
            <a:off x="628650" y="1484416"/>
            <a:ext cx="7886700" cy="4916384"/>
          </a:xfrm>
        </p:spPr>
        <p:txBody>
          <a:bodyPr>
            <a:noAutofit/>
          </a:bodyPr>
          <a:lstStyle/>
          <a:p>
            <a:pPr marL="0" indent="0">
              <a:buNone/>
            </a:pPr>
            <a:r>
              <a:rPr lang="en-US" b="1" dirty="0"/>
              <a:t>Pitching Regulation</a:t>
            </a:r>
          </a:p>
          <a:p>
            <a:r>
              <a:rPr lang="en-US" sz="2400" dirty="0"/>
              <a:t>A player is allowed 105 pitches per day provided he or she has met the required days of rest.</a:t>
            </a:r>
          </a:p>
          <a:p>
            <a:pPr lvl="1"/>
            <a:r>
              <a:rPr lang="en-US" sz="2000" dirty="0"/>
              <a:t>May finish an at bat if 105</a:t>
            </a:r>
            <a:r>
              <a:rPr lang="en-US" sz="2000" baseline="30000" dirty="0"/>
              <a:t>th</a:t>
            </a:r>
            <a:r>
              <a:rPr lang="en-US" sz="2000" dirty="0"/>
              <a:t> pitch is during an at bat.</a:t>
            </a:r>
          </a:p>
          <a:p>
            <a:r>
              <a:rPr lang="en-US" sz="2400" dirty="0"/>
              <a:t>The required rest periods are based on the following pitch windows:</a:t>
            </a:r>
          </a:p>
          <a:p>
            <a:pPr lvl="1"/>
            <a:r>
              <a:rPr lang="en-US" sz="2000" dirty="0"/>
              <a:t>76 or more pitches in a day, four (4) calendar days rest are required</a:t>
            </a:r>
          </a:p>
          <a:p>
            <a:pPr lvl="1"/>
            <a:r>
              <a:rPr lang="en-US" sz="2000" dirty="0"/>
              <a:t>61-75 pitches in a day, three (3) calendar days of rest are required </a:t>
            </a:r>
          </a:p>
          <a:p>
            <a:pPr lvl="1"/>
            <a:r>
              <a:rPr lang="en-US" sz="2000" dirty="0"/>
              <a:t>46-60 pitches in a day, two (2) calendar days of rest are required</a:t>
            </a:r>
          </a:p>
          <a:p>
            <a:pPr lvl="1"/>
            <a:r>
              <a:rPr lang="en-US" sz="2000" dirty="0"/>
              <a:t>31-45 pitches in a day, one (1) calendar day of rest is required</a:t>
            </a:r>
          </a:p>
          <a:p>
            <a:pPr lvl="1"/>
            <a:r>
              <a:rPr lang="en-US" sz="2000" dirty="0"/>
              <a:t>1-30 pitches in a day, zero (0) calendar days of rest are required </a:t>
            </a:r>
          </a:p>
          <a:p>
            <a:pPr lvl="1"/>
            <a:r>
              <a:rPr lang="en-US" sz="2000" dirty="0"/>
              <a:t>Appearing two (2) consecutive days, one (1) calendar days of rest required.</a:t>
            </a:r>
          </a:p>
        </p:txBody>
      </p:sp>
    </p:spTree>
    <p:extLst>
      <p:ext uri="{BB962C8B-B14F-4D97-AF65-F5344CB8AC3E}">
        <p14:creationId xmlns:p14="http://schemas.microsoft.com/office/powerpoint/2010/main" val="6412391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6"/>
          <p:cNvSpPr>
            <a:spLocks noGrp="1"/>
          </p:cNvSpPr>
          <p:nvPr>
            <p:ph type="title"/>
          </p:nvPr>
        </p:nvSpPr>
        <p:spPr>
          <a:xfrm>
            <a:off x="614182" y="1585337"/>
            <a:ext cx="7886700" cy="1284796"/>
          </a:xfrm>
        </p:spPr>
        <p:txBody>
          <a:bodyPr>
            <a:normAutofit/>
          </a:bodyPr>
          <a:lstStyle/>
          <a:p>
            <a:pPr eaLnBrk="1" hangingPunct="1">
              <a:defRPr/>
            </a:pPr>
            <a:r>
              <a:rPr lang="en-US" sz="2800" b="1" dirty="0">
                <a:latin typeface="+mn-lt"/>
              </a:rPr>
              <a:t>Dead Periods</a:t>
            </a:r>
          </a:p>
        </p:txBody>
      </p:sp>
      <p:graphicFrame>
        <p:nvGraphicFramePr>
          <p:cNvPr id="3" name="Table 2"/>
          <p:cNvGraphicFramePr>
            <a:graphicFrameLocks noGrp="1"/>
          </p:cNvGraphicFramePr>
          <p:nvPr>
            <p:extLst/>
          </p:nvPr>
        </p:nvGraphicFramePr>
        <p:xfrm>
          <a:off x="614182" y="2870133"/>
          <a:ext cx="7886700" cy="3276267"/>
        </p:xfrm>
        <a:graphic>
          <a:graphicData uri="http://schemas.openxmlformats.org/drawingml/2006/table">
            <a:tbl>
              <a:tblPr bandRow="1">
                <a:tableStyleId>{2D5ABB26-0587-4C30-8999-92F81FD0307C}</a:tableStyleId>
              </a:tblPr>
              <a:tblGrid>
                <a:gridCol w="3222523">
                  <a:extLst>
                    <a:ext uri="{9D8B030D-6E8A-4147-A177-3AD203B41FA5}">
                      <a16:colId xmlns:a16="http://schemas.microsoft.com/office/drawing/2014/main" val="20000"/>
                    </a:ext>
                  </a:extLst>
                </a:gridCol>
                <a:gridCol w="4664177">
                  <a:extLst>
                    <a:ext uri="{9D8B030D-6E8A-4147-A177-3AD203B41FA5}">
                      <a16:colId xmlns:a16="http://schemas.microsoft.com/office/drawing/2014/main" val="20001"/>
                    </a:ext>
                  </a:extLst>
                </a:gridCol>
              </a:tblGrid>
              <a:tr h="619649">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000" dirty="0"/>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dirty="0"/>
                        <a:t>Summer 2018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1" fontAlgn="auto" hangingPunct="1">
                        <a:spcAft>
                          <a:spcPts val="0"/>
                        </a:spcAft>
                        <a:buFont typeface="Arial"/>
                        <a:buNone/>
                        <a:defRPr/>
                      </a:pPr>
                      <a:endParaRPr lang="en-US" sz="1000" dirty="0"/>
                    </a:p>
                    <a:p>
                      <a:pPr algn="ctr" eaLnBrk="1" fontAlgn="auto" hangingPunct="1">
                        <a:spcAft>
                          <a:spcPts val="0"/>
                        </a:spcAft>
                        <a:buFont typeface="Arial"/>
                        <a:buNone/>
                        <a:defRPr/>
                      </a:pPr>
                      <a:r>
                        <a:rPr lang="en-US" sz="1400" dirty="0"/>
                        <a:t>July 2 - 8 and July 16 - 22</a:t>
                      </a:r>
                      <a:endParaRPr lang="en-US" sz="1400" dirty="0">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9649">
                <a:tc>
                  <a:txBody>
                    <a:bodyPr/>
                    <a:lstStyle/>
                    <a:p>
                      <a:pPr algn="ctr" eaLnBrk="1" fontAlgn="auto" hangingPunct="1">
                        <a:spcAft>
                          <a:spcPts val="0"/>
                        </a:spcAft>
                        <a:buFont typeface="Arial"/>
                        <a:buNone/>
                        <a:defRPr/>
                      </a:pPr>
                      <a:endParaRPr lang="en-US" sz="1000" dirty="0"/>
                    </a:p>
                    <a:p>
                      <a:pPr algn="ctr" eaLnBrk="1" fontAlgn="auto" hangingPunct="1">
                        <a:spcAft>
                          <a:spcPts val="0"/>
                        </a:spcAft>
                        <a:buFont typeface="Arial"/>
                        <a:buNone/>
                        <a:defRPr/>
                      </a:pPr>
                      <a:r>
                        <a:rPr lang="en-US" sz="1400" dirty="0"/>
                        <a:t>Fall 2018</a:t>
                      </a:r>
                      <a:endParaRPr lang="en-US" sz="1400" dirty="0">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dirty="0"/>
                        <a:t>July 30 through August</a:t>
                      </a:r>
                      <a:r>
                        <a:rPr lang="en-US" sz="1400" baseline="0" dirty="0"/>
                        <a:t> 19</a:t>
                      </a:r>
                      <a:endParaRPr lang="en-US" sz="1400" dirty="0"/>
                    </a:p>
                    <a:p>
                      <a:pPr marL="0" indent="0" algn="ctr">
                        <a:buFont typeface="Arial"/>
                        <a:buNone/>
                      </a:pPr>
                      <a:r>
                        <a:rPr lang="en-US" sz="1400" dirty="0"/>
                        <a:t>&amp;</a:t>
                      </a:r>
                    </a:p>
                    <a:p>
                      <a:pPr marL="0" indent="0" algn="ctr">
                        <a:buFont typeface="Arial"/>
                        <a:buNone/>
                      </a:pPr>
                      <a:r>
                        <a:rPr lang="en-US" sz="1400" dirty="0"/>
                        <a:t>Last 5 student days of the 1</a:t>
                      </a:r>
                      <a:r>
                        <a:rPr lang="en-US" sz="1400" baseline="30000" dirty="0"/>
                        <a:t>st</a:t>
                      </a:r>
                      <a:r>
                        <a:rPr lang="en-US" sz="1400" dirty="0"/>
                        <a:t> semester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9649">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000" dirty="0"/>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dirty="0"/>
                        <a:t>Winter 2018</a:t>
                      </a:r>
                      <a:endParaRPr lang="en-US" sz="1400" dirty="0">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000" dirty="0"/>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dirty="0"/>
                        <a:t>Oct 31 through November</a:t>
                      </a:r>
                      <a:r>
                        <a:rPr lang="en-US" sz="1400" baseline="0" dirty="0"/>
                        <a:t> 20</a:t>
                      </a:r>
                      <a:endParaRPr lang="en-US" sz="1400" dirty="0">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9649">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000" dirty="0"/>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dirty="0"/>
                        <a:t>Spring 2019</a:t>
                      </a:r>
                      <a:endParaRPr lang="en-US" sz="1400" dirty="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dirty="0"/>
                        <a:t>N/A</a:t>
                      </a:r>
                      <a:endParaRPr lang="en-US" sz="1400" baseline="0" dirty="0"/>
                    </a:p>
                    <a:p>
                      <a:pPr marL="0" indent="0" algn="ctr">
                        <a:buFont typeface="Arial"/>
                        <a:buNone/>
                      </a:pPr>
                      <a:r>
                        <a:rPr lang="en-US" sz="1400" dirty="0"/>
                        <a:t>&amp;</a:t>
                      </a:r>
                    </a:p>
                    <a:p>
                      <a:pPr marL="0" indent="0" algn="ctr">
                        <a:buFont typeface="Arial"/>
                        <a:buNone/>
                      </a:pPr>
                      <a:r>
                        <a:rPr lang="en-US" sz="1400" dirty="0"/>
                        <a:t>Last 10 student days of the 2</a:t>
                      </a:r>
                      <a:r>
                        <a:rPr lang="en-US" sz="1400" baseline="30000" dirty="0"/>
                        <a:t>nd</a:t>
                      </a:r>
                      <a:r>
                        <a:rPr lang="en-US" sz="1400" dirty="0"/>
                        <a:t> semester (Non-Playoff Teams)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9649">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endParaRPr lang="en-US" sz="1000" dirty="0"/>
                    </a:p>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dirty="0"/>
                        <a:t>Summer 2019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1" fontAlgn="auto" hangingPunct="1">
                        <a:spcAft>
                          <a:spcPts val="0"/>
                        </a:spcAft>
                        <a:buFont typeface="Arial"/>
                        <a:buNone/>
                        <a:defRPr/>
                      </a:pPr>
                      <a:endParaRPr lang="en-US" sz="1000" dirty="0"/>
                    </a:p>
                    <a:p>
                      <a:pPr algn="ctr" eaLnBrk="1" fontAlgn="auto" hangingPunct="1">
                        <a:spcAft>
                          <a:spcPts val="0"/>
                        </a:spcAft>
                        <a:buFont typeface="Arial"/>
                        <a:buNone/>
                        <a:defRPr/>
                      </a:pPr>
                      <a:r>
                        <a:rPr lang="en-US" sz="1400" dirty="0"/>
                        <a:t>July 1 - 7 and July 15 - 21</a:t>
                      </a:r>
                      <a:endParaRPr lang="en-US" sz="1400" dirty="0">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1">
            <a:extLst>
              <a:ext uri="{FF2B5EF4-FFF2-40B4-BE49-F238E27FC236}">
                <a16:creationId xmlns:a16="http://schemas.microsoft.com/office/drawing/2014/main" id="{340B3A3A-3CC4-4345-8EFB-8A610E4F414B}"/>
              </a:ext>
            </a:extLst>
          </p:cNvPr>
          <p:cNvSpPr txBox="1">
            <a:spLocks/>
          </p:cNvSpPr>
          <p:nvPr/>
        </p:nvSpPr>
        <p:spPr>
          <a:xfrm>
            <a:off x="614182" y="300541"/>
            <a:ext cx="7886700" cy="12847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Important Information</a:t>
            </a:r>
          </a:p>
        </p:txBody>
      </p:sp>
    </p:spTree>
    <p:extLst>
      <p:ext uri="{BB962C8B-B14F-4D97-AF65-F5344CB8AC3E}">
        <p14:creationId xmlns:p14="http://schemas.microsoft.com/office/powerpoint/2010/main" val="4289303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Important Information</a:t>
            </a:r>
          </a:p>
        </p:txBody>
      </p:sp>
      <p:sp>
        <p:nvSpPr>
          <p:cNvPr id="3" name="Content Placeholder 2"/>
          <p:cNvSpPr>
            <a:spLocks noGrp="1"/>
          </p:cNvSpPr>
          <p:nvPr>
            <p:ph idx="1"/>
          </p:nvPr>
        </p:nvSpPr>
        <p:spPr/>
        <p:txBody>
          <a:bodyPr>
            <a:noAutofit/>
          </a:bodyPr>
          <a:lstStyle/>
          <a:p>
            <a:pPr marL="0" indent="0">
              <a:buNone/>
            </a:pPr>
            <a:r>
              <a:rPr lang="en-US" b="1" dirty="0"/>
              <a:t>MaxPreps</a:t>
            </a:r>
          </a:p>
          <a:p>
            <a:pPr lvl="1"/>
            <a:r>
              <a:rPr lang="en-US" dirty="0"/>
              <a:t>Official Statistics Provider</a:t>
            </a:r>
          </a:p>
          <a:p>
            <a:pPr lvl="1"/>
            <a:r>
              <a:rPr lang="en-US" dirty="0"/>
              <a:t>Records and standings for post-season qualifications</a:t>
            </a:r>
          </a:p>
          <a:p>
            <a:pPr lvl="2"/>
            <a:r>
              <a:rPr lang="en-US" dirty="0"/>
              <a:t>Official record</a:t>
            </a:r>
          </a:p>
          <a:p>
            <a:pPr lvl="2"/>
            <a:r>
              <a:rPr lang="en-US" dirty="0"/>
              <a:t>Incorrect record subject to DQ from playoffs</a:t>
            </a:r>
          </a:p>
          <a:p>
            <a:pPr lvl="1"/>
            <a:r>
              <a:rPr lang="en-US" dirty="0"/>
              <a:t>All games MUST be entered by:</a:t>
            </a:r>
          </a:p>
          <a:p>
            <a:pPr lvl="2"/>
            <a:r>
              <a:rPr lang="en-US" dirty="0"/>
              <a:t>Saturday, May 4</a:t>
            </a:r>
            <a:r>
              <a:rPr lang="en-US" baseline="30000" dirty="0"/>
              <a:t>th</a:t>
            </a:r>
            <a:r>
              <a:rPr lang="en-US" dirty="0"/>
              <a:t> by 11:59 pm</a:t>
            </a:r>
          </a:p>
          <a:p>
            <a:pPr lvl="2"/>
            <a:r>
              <a:rPr lang="en-US" dirty="0"/>
              <a:t>Triple check your record!</a:t>
            </a:r>
          </a:p>
          <a:p>
            <a:pPr marL="628650" lvl="2">
              <a:spcBef>
                <a:spcPts val="750"/>
              </a:spcBef>
            </a:pPr>
            <a:r>
              <a:rPr lang="en-US" sz="2400" dirty="0"/>
              <a:t>Instructions can be found on the NCHSAA website</a:t>
            </a:r>
          </a:p>
        </p:txBody>
      </p:sp>
    </p:spTree>
    <p:extLst>
      <p:ext uri="{BB962C8B-B14F-4D97-AF65-F5344CB8AC3E}">
        <p14:creationId xmlns:p14="http://schemas.microsoft.com/office/powerpoint/2010/main" val="36415283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Important Information</a:t>
            </a:r>
          </a:p>
        </p:txBody>
      </p:sp>
      <p:sp>
        <p:nvSpPr>
          <p:cNvPr id="3" name="Content Placeholder 2"/>
          <p:cNvSpPr>
            <a:spLocks noGrp="1"/>
          </p:cNvSpPr>
          <p:nvPr>
            <p:ph idx="1"/>
          </p:nvPr>
        </p:nvSpPr>
        <p:spPr/>
        <p:txBody>
          <a:bodyPr>
            <a:noAutofit/>
          </a:bodyPr>
          <a:lstStyle/>
          <a:p>
            <a:pPr marL="0" indent="0">
              <a:buNone/>
            </a:pPr>
            <a:r>
              <a:rPr lang="en-US" b="1" dirty="0"/>
              <a:t>Game Changer</a:t>
            </a:r>
          </a:p>
          <a:p>
            <a:r>
              <a:rPr lang="en-US" dirty="0"/>
              <a:t>NCHSAA Partner</a:t>
            </a:r>
          </a:p>
          <a:p>
            <a:pPr lvl="1"/>
            <a:r>
              <a:rPr lang="en-US" dirty="0"/>
              <a:t>Recommended for scorekeepers, coaches, family and fans</a:t>
            </a:r>
          </a:p>
          <a:p>
            <a:pPr lvl="2"/>
            <a:r>
              <a:rPr lang="en-US" dirty="0"/>
              <a:t>Stats, game analysis, team messaging, and more!</a:t>
            </a:r>
          </a:p>
          <a:p>
            <a:pPr lvl="1"/>
            <a:endParaRPr lang="en-US" dirty="0"/>
          </a:p>
          <a:p>
            <a:pPr lvl="1"/>
            <a:r>
              <a:rPr lang="en-US" dirty="0"/>
              <a:t>Automatically sync your game stats with MaxPreps</a:t>
            </a:r>
          </a:p>
          <a:p>
            <a:pPr lvl="2"/>
            <a:r>
              <a:rPr lang="en-US" dirty="0"/>
              <a:t>No manual entry</a:t>
            </a:r>
          </a:p>
          <a:p>
            <a:pPr lvl="1"/>
            <a:endParaRPr lang="en-US" dirty="0"/>
          </a:p>
          <a:p>
            <a:pPr lvl="2"/>
            <a:endParaRPr lang="en-US" dirty="0"/>
          </a:p>
        </p:txBody>
      </p:sp>
    </p:spTree>
    <p:extLst>
      <p:ext uri="{BB962C8B-B14F-4D97-AF65-F5344CB8AC3E}">
        <p14:creationId xmlns:p14="http://schemas.microsoft.com/office/powerpoint/2010/main" val="704372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algn="ctr">
              <a:defRPr/>
            </a:pPr>
            <a:r>
              <a:rPr lang="en-US" b="1" dirty="0"/>
              <a:t>Important Information</a:t>
            </a:r>
            <a:endParaRPr lang="en-US" b="1" dirty="0">
              <a:latin typeface="+mn-lt"/>
            </a:endParaRPr>
          </a:p>
        </p:txBody>
      </p:sp>
      <p:sp>
        <p:nvSpPr>
          <p:cNvPr id="3" name="Content Placeholder 2"/>
          <p:cNvSpPr>
            <a:spLocks noGrp="1"/>
          </p:cNvSpPr>
          <p:nvPr>
            <p:ph idx="1"/>
          </p:nvPr>
        </p:nvSpPr>
        <p:spPr>
          <a:xfrm>
            <a:off x="795130" y="1987826"/>
            <a:ext cx="7720219" cy="4147931"/>
          </a:xfrm>
        </p:spPr>
        <p:txBody>
          <a:bodyPr rtlCol="0">
            <a:normAutofit/>
          </a:bodyPr>
          <a:lstStyle/>
          <a:p>
            <a:pPr marL="0" indent="0">
              <a:buNone/>
              <a:defRPr/>
            </a:pPr>
            <a:r>
              <a:rPr lang="en-US" b="1" dirty="0">
                <a:ea typeface="+mn-ea"/>
                <a:cs typeface="+mn-cs"/>
              </a:rPr>
              <a:t>Sportsmanship</a:t>
            </a:r>
          </a:p>
          <a:p>
            <a:pPr>
              <a:defRPr/>
            </a:pPr>
            <a:r>
              <a:rPr lang="en-US" sz="2400" dirty="0">
                <a:ea typeface="+mn-ea"/>
                <a:cs typeface="+mn-cs"/>
              </a:rPr>
              <a:t>The quality of responsible behavior characterized by a spirit of generosity and a genuine concern for opponents, officials and teammates.</a:t>
            </a:r>
          </a:p>
          <a:p>
            <a:pPr lvl="1">
              <a:defRPr/>
            </a:pPr>
            <a:r>
              <a:rPr lang="en-US" sz="2000" dirty="0">
                <a:ea typeface="+mn-ea"/>
                <a:cs typeface="+mn-cs"/>
              </a:rPr>
              <a:t>Wholesome athletic environment</a:t>
            </a:r>
          </a:p>
          <a:p>
            <a:pPr lvl="1">
              <a:defRPr/>
            </a:pPr>
            <a:r>
              <a:rPr lang="en-US" sz="2000" dirty="0">
                <a:ea typeface="+mn-ea"/>
                <a:cs typeface="+mn-cs"/>
              </a:rPr>
              <a:t>Good Sportsmanship &gt; Victory</a:t>
            </a:r>
          </a:p>
          <a:p>
            <a:pPr lvl="1">
              <a:defRPr/>
            </a:pPr>
            <a:r>
              <a:rPr lang="en-US" sz="2000" dirty="0">
                <a:ea typeface="+mn-ea"/>
                <a:cs typeface="+mn-cs"/>
              </a:rPr>
              <a:t>Modest in victory, gracious in defeat</a:t>
            </a:r>
          </a:p>
          <a:p>
            <a:pPr lvl="1">
              <a:defRPr/>
            </a:pPr>
            <a:r>
              <a:rPr lang="en-US" sz="2000" dirty="0">
                <a:ea typeface="+mn-ea"/>
                <a:cs typeface="+mn-cs"/>
              </a:rPr>
              <a:t>Respecting judgment and integrity of game officials</a:t>
            </a:r>
          </a:p>
          <a:p>
            <a:pPr lvl="1">
              <a:defRPr/>
            </a:pPr>
            <a:r>
              <a:rPr lang="en-US" sz="2000" dirty="0">
                <a:ea typeface="+mn-ea"/>
                <a:cs typeface="+mn-cs"/>
              </a:rPr>
              <a:t>Role modeling good behavior</a:t>
            </a:r>
            <a:r>
              <a:rPr lang="en-US" dirty="0">
                <a:ea typeface="+mn-ea"/>
                <a:cs typeface="+mn-cs"/>
              </a:rPr>
              <a:t>	</a:t>
            </a:r>
          </a:p>
        </p:txBody>
      </p:sp>
    </p:spTree>
    <p:extLst>
      <p:ext uri="{BB962C8B-B14F-4D97-AF65-F5344CB8AC3E}">
        <p14:creationId xmlns:p14="http://schemas.microsoft.com/office/powerpoint/2010/main" val="21180064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algn="ctr">
              <a:defRPr/>
            </a:pPr>
            <a:r>
              <a:rPr lang="en-US" b="1" dirty="0"/>
              <a:t>Important Information</a:t>
            </a:r>
            <a:endParaRPr lang="en-US" b="1" dirty="0">
              <a:latin typeface="+mn-lt"/>
            </a:endParaRPr>
          </a:p>
        </p:txBody>
      </p:sp>
      <p:sp>
        <p:nvSpPr>
          <p:cNvPr id="3" name="Content Placeholder 2"/>
          <p:cNvSpPr>
            <a:spLocks noGrp="1"/>
          </p:cNvSpPr>
          <p:nvPr>
            <p:ph idx="1"/>
          </p:nvPr>
        </p:nvSpPr>
        <p:spPr/>
        <p:txBody>
          <a:bodyPr rtlCol="0">
            <a:normAutofit/>
          </a:bodyPr>
          <a:lstStyle/>
          <a:p>
            <a:pPr marL="0" indent="0">
              <a:buNone/>
              <a:defRPr/>
            </a:pPr>
            <a:r>
              <a:rPr lang="en-US" b="1" dirty="0"/>
              <a:t>Ejection Policy</a:t>
            </a:r>
          </a:p>
          <a:p>
            <a:pPr lvl="1">
              <a:defRPr/>
            </a:pPr>
            <a:r>
              <a:rPr lang="en-US" dirty="0">
                <a:ea typeface="+mn-ea"/>
                <a:cs typeface="+mn-cs"/>
              </a:rPr>
              <a:t>Fighting</a:t>
            </a:r>
          </a:p>
          <a:p>
            <a:pPr lvl="1">
              <a:defRPr/>
            </a:pPr>
            <a:r>
              <a:rPr lang="en-US" dirty="0">
                <a:ea typeface="+mn-ea"/>
                <a:cs typeface="+mn-cs"/>
              </a:rPr>
              <a:t>Leaving the bench area</a:t>
            </a:r>
          </a:p>
          <a:p>
            <a:pPr lvl="1">
              <a:defRPr/>
            </a:pPr>
            <a:r>
              <a:rPr lang="en-US" dirty="0">
                <a:ea typeface="+mn-ea"/>
                <a:cs typeface="+mn-cs"/>
              </a:rPr>
              <a:t>Flagrant contact</a:t>
            </a:r>
          </a:p>
          <a:p>
            <a:pPr lvl="1">
              <a:defRPr/>
            </a:pPr>
            <a:r>
              <a:rPr lang="en-US" dirty="0">
                <a:ea typeface="+mn-ea"/>
                <a:cs typeface="+mn-cs"/>
              </a:rPr>
              <a:t>Biting</a:t>
            </a:r>
          </a:p>
          <a:p>
            <a:pPr lvl="1">
              <a:defRPr/>
            </a:pPr>
            <a:r>
              <a:rPr lang="en-US" dirty="0">
                <a:ea typeface="+mn-ea"/>
                <a:cs typeface="+mn-cs"/>
              </a:rPr>
              <a:t>Taunting, baiting or spitting toward an opponent or official</a:t>
            </a:r>
          </a:p>
          <a:p>
            <a:pPr lvl="1">
              <a:defRPr/>
            </a:pPr>
            <a:r>
              <a:rPr lang="en-US" dirty="0">
                <a:ea typeface="+mn-ea"/>
                <a:cs typeface="+mn-cs"/>
              </a:rPr>
              <a:t>Profanity</a:t>
            </a:r>
            <a:endParaRPr lang="en-US" dirty="0"/>
          </a:p>
          <a:p>
            <a:pPr lvl="1">
              <a:defRPr/>
            </a:pPr>
            <a:r>
              <a:rPr lang="en-US" dirty="0">
                <a:ea typeface="+mn-ea"/>
                <a:cs typeface="+mn-cs"/>
              </a:rPr>
              <a:t>Obscene gestures</a:t>
            </a:r>
          </a:p>
          <a:p>
            <a:pPr lvl="1">
              <a:defRPr/>
            </a:pPr>
            <a:r>
              <a:rPr lang="en-US" dirty="0">
                <a:ea typeface="+mn-ea"/>
                <a:cs typeface="+mn-cs"/>
              </a:rPr>
              <a:t>Disrespectfully addressing an official</a:t>
            </a:r>
          </a:p>
        </p:txBody>
      </p:sp>
    </p:spTree>
    <p:extLst>
      <p:ext uri="{BB962C8B-B14F-4D97-AF65-F5344CB8AC3E}">
        <p14:creationId xmlns:p14="http://schemas.microsoft.com/office/powerpoint/2010/main" val="314962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6" y="857248"/>
            <a:ext cx="5157704" cy="51435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06CF66-FFEE-495B-899B-5D9DB9644CA0}"/>
              </a:ext>
            </a:extLst>
          </p:cNvPr>
          <p:cNvSpPr>
            <a:spLocks noGrp="1"/>
          </p:cNvSpPr>
          <p:nvPr>
            <p:ph type="title"/>
          </p:nvPr>
        </p:nvSpPr>
        <p:spPr>
          <a:xfrm>
            <a:off x="622336" y="2916552"/>
            <a:ext cx="2774102" cy="1024896"/>
          </a:xfrm>
          <a:solidFill>
            <a:schemeClr val="bg1">
              <a:alpha val="50000"/>
            </a:schemeClr>
          </a:solidFill>
          <a:ln w="25400" cap="sq">
            <a:solidFill>
              <a:schemeClr val="tx1"/>
            </a:solidFill>
            <a:miter lim="800000"/>
          </a:ln>
        </p:spPr>
        <p:txBody>
          <a:bodyPr>
            <a:normAutofit/>
          </a:bodyPr>
          <a:lstStyle/>
          <a:p>
            <a:pPr algn="ctr"/>
            <a:r>
              <a:rPr lang="en-US" sz="2400" b="1" dirty="0"/>
              <a:t>Coach Ejection</a:t>
            </a:r>
          </a:p>
        </p:txBody>
      </p:sp>
      <p:sp>
        <p:nvSpPr>
          <p:cNvPr id="3" name="Content Placeholder 2">
            <a:extLst>
              <a:ext uri="{FF2B5EF4-FFF2-40B4-BE49-F238E27FC236}">
                <a16:creationId xmlns:a16="http://schemas.microsoft.com/office/drawing/2014/main" id="{0C74207D-2688-43D4-9703-6A67A0FAB4C8}"/>
              </a:ext>
            </a:extLst>
          </p:cNvPr>
          <p:cNvSpPr>
            <a:spLocks noGrp="1"/>
          </p:cNvSpPr>
          <p:nvPr>
            <p:ph idx="1"/>
          </p:nvPr>
        </p:nvSpPr>
        <p:spPr>
          <a:xfrm>
            <a:off x="4164676" y="857250"/>
            <a:ext cx="4979324" cy="5143500"/>
          </a:xfrm>
        </p:spPr>
        <p:txBody>
          <a:bodyPr anchor="ctr">
            <a:normAutofit fontScale="92500"/>
          </a:bodyPr>
          <a:lstStyle/>
          <a:p>
            <a:pPr marL="0" indent="0">
              <a:buNone/>
            </a:pPr>
            <a:r>
              <a:rPr lang="en-US" dirty="0">
                <a:solidFill>
                  <a:schemeClr val="bg1"/>
                </a:solidFill>
              </a:rPr>
              <a:t>Handbook Regulation 2.4.3 (j):</a:t>
            </a:r>
          </a:p>
          <a:p>
            <a:r>
              <a:rPr lang="en-US" dirty="0">
                <a:solidFill>
                  <a:schemeClr val="bg1"/>
                </a:solidFill>
              </a:rPr>
              <a:t>Anytime a coach is ejected from a contest, he/she does not participate the remainder of that day.  The coach is also suspended from the next two scheduled, re-scheduled or contracted dates at that level of competition (one in Football) and all games in the interim at other levels of competition.</a:t>
            </a:r>
          </a:p>
          <a:p>
            <a:pPr lvl="1"/>
            <a:r>
              <a:rPr lang="en-US" dirty="0">
                <a:solidFill>
                  <a:schemeClr val="bg1"/>
                </a:solidFill>
              </a:rPr>
              <a:t>EXAMPLE:  JV coach ejected from game.  Misses the next 2 JV games and all Varsity games until the 2-game JV suspension is served.</a:t>
            </a:r>
          </a:p>
          <a:p>
            <a:pPr lvl="1"/>
            <a:endParaRPr lang="en-US" dirty="0">
              <a:solidFill>
                <a:schemeClr val="bg1"/>
              </a:solidFill>
            </a:endParaRPr>
          </a:p>
          <a:p>
            <a:pPr marL="0" indent="0">
              <a:buNone/>
            </a:pPr>
            <a:r>
              <a:rPr lang="en-US" dirty="0">
                <a:solidFill>
                  <a:schemeClr val="bg1"/>
                </a:solidFill>
              </a:rPr>
              <a:t>Handbook Regulation 2.4.3 (k):</a:t>
            </a:r>
          </a:p>
          <a:p>
            <a:r>
              <a:rPr lang="en-US" dirty="0">
                <a:solidFill>
                  <a:schemeClr val="bg1"/>
                </a:solidFill>
              </a:rPr>
              <a:t>The </a:t>
            </a:r>
            <a:r>
              <a:rPr lang="en-US" u="sng" dirty="0">
                <a:solidFill>
                  <a:schemeClr val="bg1"/>
                </a:solidFill>
              </a:rPr>
              <a:t>coach</a:t>
            </a:r>
            <a:r>
              <a:rPr lang="en-US" dirty="0">
                <a:solidFill>
                  <a:schemeClr val="bg1"/>
                </a:solidFill>
              </a:rPr>
              <a:t> is not permitted to be at the game during his/her suspension.  </a:t>
            </a:r>
            <a:r>
              <a:rPr lang="en-US" dirty="0">
                <a:solidFill>
                  <a:srgbClr val="FFC000"/>
                </a:solidFill>
              </a:rPr>
              <a:t>A </a:t>
            </a:r>
            <a:r>
              <a:rPr lang="en-US" u="sng" dirty="0">
                <a:solidFill>
                  <a:srgbClr val="FFC000"/>
                </a:solidFill>
              </a:rPr>
              <a:t>student</a:t>
            </a:r>
            <a:r>
              <a:rPr lang="en-US" dirty="0">
                <a:solidFill>
                  <a:srgbClr val="FFC000"/>
                </a:solidFill>
              </a:rPr>
              <a:t> who is ejected is allowed at the game site but may not be dressed in uniform.</a:t>
            </a:r>
          </a:p>
        </p:txBody>
      </p:sp>
    </p:spTree>
    <p:extLst>
      <p:ext uri="{BB962C8B-B14F-4D97-AF65-F5344CB8AC3E}">
        <p14:creationId xmlns:p14="http://schemas.microsoft.com/office/powerpoint/2010/main" val="22939101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p:txBody>
          <a:bodyPr/>
          <a:lstStyle/>
          <a:p>
            <a:pPr algn="ctr"/>
            <a:r>
              <a:rPr lang="en-US" b="1" dirty="0"/>
              <a:t>Important Information</a:t>
            </a:r>
            <a:endParaRPr lang="en-US" b="1" dirty="0">
              <a:latin typeface="+mn-lt"/>
            </a:endParaRPr>
          </a:p>
        </p:txBody>
      </p:sp>
      <p:sp>
        <p:nvSpPr>
          <p:cNvPr id="14338" name="Content Placeholder 1"/>
          <p:cNvSpPr>
            <a:spLocks noGrp="1"/>
          </p:cNvSpPr>
          <p:nvPr>
            <p:ph idx="1"/>
          </p:nvPr>
        </p:nvSpPr>
        <p:spPr/>
        <p:txBody>
          <a:bodyPr>
            <a:normAutofit/>
          </a:bodyPr>
          <a:lstStyle/>
          <a:p>
            <a:pPr marL="0" indent="0">
              <a:buNone/>
              <a:defRPr/>
            </a:pPr>
            <a:r>
              <a:rPr lang="en-US" b="1" dirty="0"/>
              <a:t>Ejection Follow-Up</a:t>
            </a:r>
          </a:p>
          <a:p>
            <a:pPr lvl="1">
              <a:defRPr/>
            </a:pPr>
            <a:r>
              <a:rPr lang="en-US" altLang="en-US" dirty="0">
                <a:latin typeface="+mj-lt"/>
                <a:ea typeface="+mn-ea"/>
              </a:rPr>
              <a:t>Teaching &amp; Modeling Behavior Course</a:t>
            </a:r>
          </a:p>
          <a:p>
            <a:pPr lvl="2">
              <a:defRPr/>
            </a:pPr>
            <a:r>
              <a:rPr lang="en-US" altLang="en-US" dirty="0">
                <a:latin typeface="+mj-lt"/>
              </a:rPr>
              <a:t>Required for any coach ejected during a contest</a:t>
            </a:r>
          </a:p>
          <a:p>
            <a:pPr lvl="2">
              <a:defRPr/>
            </a:pPr>
            <a:r>
              <a:rPr lang="en-US" altLang="en-US" dirty="0">
                <a:latin typeface="+mj-lt"/>
              </a:rPr>
              <a:t>Required for any coach who has player (s) ejected for fighting</a:t>
            </a:r>
          </a:p>
          <a:p>
            <a:pPr lvl="2">
              <a:defRPr/>
            </a:pPr>
            <a:endParaRPr lang="en-US" altLang="en-US" sz="2400" dirty="0">
              <a:latin typeface="+mj-lt"/>
            </a:endParaRPr>
          </a:p>
          <a:p>
            <a:pPr lvl="1">
              <a:defRPr/>
            </a:pPr>
            <a:r>
              <a:rPr lang="en-US" altLang="en-US" dirty="0">
                <a:latin typeface="+mj-lt"/>
              </a:rPr>
              <a:t>NFHS Sportsmanship Course</a:t>
            </a:r>
          </a:p>
          <a:p>
            <a:pPr lvl="2">
              <a:defRPr/>
            </a:pPr>
            <a:r>
              <a:rPr lang="en-US" altLang="en-US" dirty="0">
                <a:latin typeface="+mj-lt"/>
              </a:rPr>
              <a:t>For any ejected/disqualified player</a:t>
            </a:r>
          </a:p>
          <a:p>
            <a:pPr lvl="2">
              <a:defRPr/>
            </a:pPr>
            <a:r>
              <a:rPr lang="en-US" altLang="en-US" dirty="0">
                <a:latin typeface="+mj-lt"/>
              </a:rPr>
              <a:t>Free, on-line course (</a:t>
            </a:r>
            <a:r>
              <a:rPr lang="en-US" altLang="en-US" dirty="0" err="1">
                <a:latin typeface="+mj-lt"/>
              </a:rPr>
              <a:t>nfhslearn.com</a:t>
            </a:r>
            <a:r>
              <a:rPr lang="en-US" altLang="en-US" dirty="0">
                <a:latin typeface="+mj-lt"/>
              </a:rPr>
              <a:t>)</a:t>
            </a:r>
          </a:p>
          <a:p>
            <a:pPr lvl="1">
              <a:defRPr/>
            </a:pPr>
            <a:endParaRPr lang="en-US" altLang="en-US" dirty="0">
              <a:latin typeface="+mj-lt"/>
              <a:ea typeface="+mn-ea"/>
            </a:endParaRPr>
          </a:p>
        </p:txBody>
      </p:sp>
    </p:spTree>
    <p:extLst>
      <p:ext uri="{BB962C8B-B14F-4D97-AF65-F5344CB8AC3E}">
        <p14:creationId xmlns:p14="http://schemas.microsoft.com/office/powerpoint/2010/main" val="30315649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normAutofit/>
          </a:bodyPr>
          <a:lstStyle/>
          <a:p>
            <a:pPr algn="ctr">
              <a:defRPr/>
            </a:pPr>
            <a:r>
              <a:rPr lang="en-US" b="1" dirty="0"/>
              <a:t>Important Information</a:t>
            </a:r>
            <a:endParaRPr lang="en-US" b="1" dirty="0">
              <a:latin typeface="+mn-lt"/>
            </a:endParaRPr>
          </a:p>
        </p:txBody>
      </p:sp>
      <p:sp>
        <p:nvSpPr>
          <p:cNvPr id="139267" name="Content Placeholder 2"/>
          <p:cNvSpPr>
            <a:spLocks noGrp="1"/>
          </p:cNvSpPr>
          <p:nvPr>
            <p:ph idx="1"/>
          </p:nvPr>
        </p:nvSpPr>
        <p:spPr>
          <a:xfrm>
            <a:off x="628650" y="2125266"/>
            <a:ext cx="7886699" cy="4143012"/>
          </a:xfrm>
          <a:extLst/>
        </p:spPr>
        <p:txBody>
          <a:bodyPr numCol="2">
            <a:normAutofit fontScale="85000" lnSpcReduction="20000"/>
          </a:bodyPr>
          <a:lstStyle/>
          <a:p>
            <a:pPr marL="509588" indent="-457200">
              <a:lnSpc>
                <a:spcPct val="120000"/>
              </a:lnSpc>
              <a:defRPr/>
            </a:pPr>
            <a:r>
              <a:rPr lang="en-US" sz="3400" dirty="0">
                <a:solidFill>
                  <a:srgbClr val="000000"/>
                </a:solidFill>
              </a:rPr>
              <a:t>The following should be considered when scheduling practice:</a:t>
            </a:r>
          </a:p>
          <a:p>
            <a:pPr lvl="1">
              <a:lnSpc>
                <a:spcPct val="120000"/>
              </a:lnSpc>
              <a:defRPr/>
            </a:pPr>
            <a:r>
              <a:rPr lang="en-US" dirty="0">
                <a:solidFill>
                  <a:srgbClr val="000000"/>
                </a:solidFill>
              </a:rPr>
              <a:t>Time of day</a:t>
            </a:r>
          </a:p>
          <a:p>
            <a:pPr lvl="1">
              <a:lnSpc>
                <a:spcPct val="120000"/>
              </a:lnSpc>
              <a:defRPr/>
            </a:pPr>
            <a:r>
              <a:rPr lang="en-US" dirty="0">
                <a:solidFill>
                  <a:srgbClr val="000000"/>
                </a:solidFill>
              </a:rPr>
              <a:t>Intensity level of practice</a:t>
            </a:r>
          </a:p>
          <a:p>
            <a:pPr lvl="1">
              <a:lnSpc>
                <a:spcPct val="120000"/>
              </a:lnSpc>
              <a:defRPr/>
            </a:pPr>
            <a:r>
              <a:rPr lang="en-US" dirty="0">
                <a:solidFill>
                  <a:srgbClr val="000000"/>
                </a:solidFill>
              </a:rPr>
              <a:t>Equipment worn</a:t>
            </a:r>
          </a:p>
          <a:p>
            <a:pPr lvl="1">
              <a:lnSpc>
                <a:spcPct val="120000"/>
              </a:lnSpc>
              <a:defRPr/>
            </a:pPr>
            <a:r>
              <a:rPr lang="en-US" dirty="0">
                <a:solidFill>
                  <a:srgbClr val="000000"/>
                </a:solidFill>
              </a:rPr>
              <a:t>Environmental conditions</a:t>
            </a:r>
          </a:p>
          <a:p>
            <a:pPr lvl="1">
              <a:lnSpc>
                <a:spcPct val="120000"/>
              </a:lnSpc>
              <a:defRPr/>
            </a:pPr>
            <a:r>
              <a:rPr lang="en-US" dirty="0">
                <a:solidFill>
                  <a:srgbClr val="000000"/>
                </a:solidFill>
              </a:rPr>
              <a:t>High Temperature and high humidity create a dangerous situation for athletes. High humidity and low temperature can also cause serious heat-related problems.</a:t>
            </a:r>
          </a:p>
          <a:p>
            <a:pPr lvl="1">
              <a:lnSpc>
                <a:spcPct val="120000"/>
              </a:lnSpc>
              <a:defRPr/>
            </a:pPr>
            <a:r>
              <a:rPr lang="en-US" dirty="0">
                <a:solidFill>
                  <a:srgbClr val="000000"/>
                </a:solidFill>
              </a:rPr>
              <a:t>Water/fluid replacement breaks recommended each 20 or 30 minutes. (depending on practice conditions)</a:t>
            </a:r>
          </a:p>
          <a:p>
            <a:pPr lvl="1">
              <a:lnSpc>
                <a:spcPct val="120000"/>
              </a:lnSpc>
              <a:defRPr/>
            </a:pPr>
            <a:r>
              <a:rPr lang="en-US" dirty="0">
                <a:solidFill>
                  <a:srgbClr val="000000"/>
                </a:solidFill>
              </a:rPr>
              <a:t>Check with your AD on your LEA</a:t>
            </a:r>
            <a:r>
              <a:rPr lang="ja-JP" altLang="en-US">
                <a:solidFill>
                  <a:srgbClr val="000000"/>
                </a:solidFill>
              </a:rPr>
              <a:t>’</a:t>
            </a:r>
            <a:r>
              <a:rPr lang="en-US" altLang="ja-JP" dirty="0">
                <a:solidFill>
                  <a:srgbClr val="000000"/>
                </a:solidFill>
              </a:rPr>
              <a:t>s and school</a:t>
            </a:r>
            <a:r>
              <a:rPr lang="ja-JP" altLang="en-US">
                <a:solidFill>
                  <a:srgbClr val="000000"/>
                </a:solidFill>
              </a:rPr>
              <a:t>’</a:t>
            </a:r>
            <a:r>
              <a:rPr lang="en-US" altLang="ja-JP" dirty="0">
                <a:solidFill>
                  <a:srgbClr val="000000"/>
                </a:solidFill>
              </a:rPr>
              <a:t>s policy pertaining to practice on days of extreme heat.  </a:t>
            </a:r>
          </a:p>
        </p:txBody>
      </p:sp>
      <p:sp>
        <p:nvSpPr>
          <p:cNvPr id="4" name="Title 1">
            <a:extLst>
              <a:ext uri="{FF2B5EF4-FFF2-40B4-BE49-F238E27FC236}">
                <a16:creationId xmlns:a16="http://schemas.microsoft.com/office/drawing/2014/main" id="{22A878C5-52D5-BB4C-A840-A7D41B834A3D}"/>
              </a:ext>
            </a:extLst>
          </p:cNvPr>
          <p:cNvSpPr txBox="1">
            <a:spLocks/>
          </p:cNvSpPr>
          <p:nvPr/>
        </p:nvSpPr>
        <p:spPr>
          <a:xfrm>
            <a:off x="628650" y="1048291"/>
            <a:ext cx="7886700" cy="12847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Inclement/Hot Weather Guidelines</a:t>
            </a:r>
          </a:p>
        </p:txBody>
      </p:sp>
    </p:spTree>
    <p:extLst>
      <p:ext uri="{BB962C8B-B14F-4D97-AF65-F5344CB8AC3E}">
        <p14:creationId xmlns:p14="http://schemas.microsoft.com/office/powerpoint/2010/main" val="27652337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lgn="ctr">
              <a:defRPr/>
            </a:pPr>
            <a:r>
              <a:rPr lang="en-US" b="1" dirty="0"/>
              <a:t>Eligibility and Compliance</a:t>
            </a:r>
            <a:endParaRPr lang="en-US" dirty="0">
              <a:ea typeface="+mj-ea"/>
            </a:endParaRPr>
          </a:p>
        </p:txBody>
      </p:sp>
      <p:sp>
        <p:nvSpPr>
          <p:cNvPr id="4098" name="Content Placeholder 1"/>
          <p:cNvSpPr>
            <a:spLocks noGrp="1"/>
          </p:cNvSpPr>
          <p:nvPr>
            <p:ph idx="1"/>
          </p:nvPr>
        </p:nvSpPr>
        <p:spPr/>
        <p:txBody>
          <a:bodyPr/>
          <a:lstStyle/>
          <a:p>
            <a:pPr marL="52388" indent="0">
              <a:buNone/>
              <a:defRPr/>
            </a:pPr>
            <a:r>
              <a:rPr lang="en-US" b="1" dirty="0"/>
              <a:t>Eligibility Video</a:t>
            </a:r>
          </a:p>
          <a:p>
            <a:pPr marL="509588" indent="-457200">
              <a:defRPr/>
            </a:pPr>
            <a:r>
              <a:rPr lang="en-US" sz="2400" dirty="0"/>
              <a:t>Required viewing for all coaches</a:t>
            </a:r>
          </a:p>
          <a:p>
            <a:pPr marL="509588" indent="-457200">
              <a:defRPr/>
            </a:pPr>
            <a:endParaRPr lang="en-US" sz="2400" dirty="0"/>
          </a:p>
          <a:p>
            <a:pPr marL="509588" indent="-457200">
              <a:defRPr/>
            </a:pPr>
            <a:r>
              <a:rPr lang="en-US" sz="2400" dirty="0"/>
              <a:t>Should be done with the athletic director</a:t>
            </a:r>
          </a:p>
          <a:p>
            <a:pPr marL="509588" indent="-457200">
              <a:defRPr/>
            </a:pPr>
            <a:endParaRPr lang="en-US" sz="2400" dirty="0"/>
          </a:p>
          <a:p>
            <a:pPr marL="509588" indent="-457200">
              <a:defRPr/>
            </a:pPr>
            <a:r>
              <a:rPr lang="en-US" sz="2400" dirty="0"/>
              <a:t>Includes opportunities to discuss concussions/sudden cardiac arrests/sickle cell, etc.</a:t>
            </a:r>
          </a:p>
          <a:p>
            <a:pPr marL="397764" indent="-397764">
              <a:buFont typeface="Wingdings" charset="2"/>
              <a:buChar char=""/>
              <a:defRPr/>
            </a:pPr>
            <a:endParaRPr lang="en-US" dirty="0">
              <a:latin typeface="Calibri" charset="0"/>
            </a:endParaRPr>
          </a:p>
        </p:txBody>
      </p:sp>
    </p:spTree>
    <p:extLst>
      <p:ext uri="{BB962C8B-B14F-4D97-AF65-F5344CB8AC3E}">
        <p14:creationId xmlns:p14="http://schemas.microsoft.com/office/powerpoint/2010/main" val="17892235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p:txBody>
          <a:bodyPr>
            <a:normAutofit/>
          </a:bodyPr>
          <a:lstStyle/>
          <a:p>
            <a:pPr marL="0" indent="0">
              <a:buNone/>
              <a:defRPr/>
            </a:pPr>
            <a:r>
              <a:rPr lang="en-US" b="1" dirty="0"/>
              <a:t>Preseason Meeting</a:t>
            </a:r>
          </a:p>
          <a:p>
            <a:pPr>
              <a:defRPr/>
            </a:pPr>
            <a:r>
              <a:rPr lang="en-US" sz="2400" dirty="0"/>
              <a:t>Required attendance by all parents</a:t>
            </a:r>
          </a:p>
          <a:p>
            <a:pPr>
              <a:defRPr/>
            </a:pPr>
            <a:endParaRPr lang="en-US" sz="2400" dirty="0"/>
          </a:p>
          <a:p>
            <a:pPr>
              <a:defRPr/>
            </a:pPr>
            <a:r>
              <a:rPr lang="en-US" sz="2400" dirty="0"/>
              <a:t>Time to share rules, regulations, expectations, philosophy etc.</a:t>
            </a:r>
          </a:p>
          <a:p>
            <a:pPr>
              <a:defRPr/>
            </a:pPr>
            <a:endParaRPr lang="en-US" sz="2400" dirty="0"/>
          </a:p>
          <a:p>
            <a:pPr>
              <a:defRPr/>
            </a:pPr>
            <a:r>
              <a:rPr lang="en-US" sz="2400" dirty="0"/>
              <a:t>Time to get all required signatures--pledges, Gfeller-Waller information, etc.</a:t>
            </a:r>
          </a:p>
          <a:p>
            <a:pPr>
              <a:defRPr/>
            </a:pPr>
            <a:endParaRPr lang="en-US" sz="2400" dirty="0"/>
          </a:p>
          <a:p>
            <a:pPr>
              <a:defRPr/>
            </a:pPr>
            <a:r>
              <a:rPr lang="en-US" sz="2400" dirty="0"/>
              <a:t>Eligibility and Authorization</a:t>
            </a:r>
          </a:p>
        </p:txBody>
      </p:sp>
      <p:sp>
        <p:nvSpPr>
          <p:cNvPr id="4" name="Title 2">
            <a:extLst>
              <a:ext uri="{FF2B5EF4-FFF2-40B4-BE49-F238E27FC236}">
                <a16:creationId xmlns:a16="http://schemas.microsoft.com/office/drawing/2014/main" id="{CA227FFB-F24E-7D4A-AEC9-FFF9B620512C}"/>
              </a:ext>
            </a:extLst>
          </p:cNvPr>
          <p:cNvSpPr txBox="1">
            <a:spLocks/>
          </p:cNvSpPr>
          <p:nvPr/>
        </p:nvSpPr>
        <p:spPr>
          <a:xfrm>
            <a:off x="628650" y="372763"/>
            <a:ext cx="7886700" cy="12847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Eligibility and Compliance</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7490472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lstStyle/>
          <a:p>
            <a:pPr marL="0" indent="0">
              <a:buNone/>
              <a:defRPr/>
            </a:pPr>
            <a:r>
              <a:rPr lang="en-US" b="1" dirty="0"/>
              <a:t>Coaches Education</a:t>
            </a:r>
          </a:p>
          <a:p>
            <a:pPr>
              <a:defRPr/>
            </a:pPr>
            <a:r>
              <a:rPr lang="en-US" sz="2400" dirty="0"/>
              <a:t>NFHS </a:t>
            </a:r>
            <a:r>
              <a:rPr lang="en-US" sz="2400" u="sng" dirty="0"/>
              <a:t>Fundamentals of Coaching</a:t>
            </a:r>
            <a:r>
              <a:rPr lang="en-US" sz="2400" dirty="0"/>
              <a:t> Course </a:t>
            </a:r>
          </a:p>
          <a:p>
            <a:pPr lvl="1">
              <a:defRPr/>
            </a:pPr>
            <a:r>
              <a:rPr lang="en-US" sz="2000" b="1" u="sng" dirty="0"/>
              <a:t>All</a:t>
            </a:r>
            <a:r>
              <a:rPr lang="en-US" sz="2000" dirty="0"/>
              <a:t> coaches must have satisfied the requirement prior to first contest.</a:t>
            </a:r>
          </a:p>
          <a:p>
            <a:pPr lvl="1">
              <a:defRPr/>
            </a:pPr>
            <a:endParaRPr lang="en-US" sz="2000" dirty="0"/>
          </a:p>
          <a:p>
            <a:pPr lvl="1">
              <a:defRPr/>
            </a:pPr>
            <a:r>
              <a:rPr lang="en-US" sz="2000" dirty="0"/>
              <a:t>Complete prior to first contest; subject to a $500 fine; continuing to coach without completion = another $500.</a:t>
            </a:r>
          </a:p>
          <a:p>
            <a:pPr marL="342900" lvl="1" indent="0">
              <a:buNone/>
              <a:defRPr/>
            </a:pPr>
            <a:endParaRPr lang="en-US" b="1" dirty="0">
              <a:latin typeface="Calibri" charset="0"/>
            </a:endParaRPr>
          </a:p>
          <a:p>
            <a:pPr marL="822960" lvl="1" indent="-411480">
              <a:defRPr/>
            </a:pPr>
            <a:endParaRPr lang="en-US" sz="1500" b="1" dirty="0">
              <a:latin typeface="Calibri" charset="0"/>
            </a:endParaRPr>
          </a:p>
          <a:p>
            <a:pPr marL="397764" indent="-397764">
              <a:buFont typeface="Wingdings" charset="2"/>
              <a:buChar char=""/>
              <a:defRPr/>
            </a:pPr>
            <a:endParaRPr lang="en-US" dirty="0">
              <a:latin typeface="Calibri" charset="0"/>
            </a:endParaRPr>
          </a:p>
        </p:txBody>
      </p:sp>
      <p:sp>
        <p:nvSpPr>
          <p:cNvPr id="31746" name="Title 2"/>
          <p:cNvSpPr>
            <a:spLocks noGrp="1"/>
          </p:cNvSpPr>
          <p:nvPr>
            <p:ph type="title"/>
          </p:nvPr>
        </p:nvSpPr>
        <p:spPr/>
        <p:txBody>
          <a:bodyPr/>
          <a:lstStyle/>
          <a:p>
            <a:pPr algn="ctr"/>
            <a:r>
              <a:rPr lang="en-US" b="1" dirty="0"/>
              <a:t>Eligibility and Compliance</a:t>
            </a:r>
            <a:endParaRPr lang="en-US" b="1" dirty="0">
              <a:latin typeface="+mn-lt"/>
            </a:endParaRPr>
          </a:p>
        </p:txBody>
      </p:sp>
    </p:spTree>
    <p:extLst>
      <p:ext uri="{BB962C8B-B14F-4D97-AF65-F5344CB8AC3E}">
        <p14:creationId xmlns:p14="http://schemas.microsoft.com/office/powerpoint/2010/main" val="14926616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p:txBody>
          <a:bodyPr/>
          <a:lstStyle/>
          <a:p>
            <a:pPr algn="ctr"/>
            <a:r>
              <a:rPr lang="en-US" b="1" dirty="0"/>
              <a:t>Eligibility and Compliance</a:t>
            </a:r>
            <a:endParaRPr lang="en-US" b="1" dirty="0">
              <a:latin typeface="+mn-lt"/>
            </a:endParaRPr>
          </a:p>
        </p:txBody>
      </p:sp>
      <p:sp>
        <p:nvSpPr>
          <p:cNvPr id="10242" name="Content Placeholder 1"/>
          <p:cNvSpPr>
            <a:spLocks noGrp="1"/>
          </p:cNvSpPr>
          <p:nvPr>
            <p:ph idx="1"/>
          </p:nvPr>
        </p:nvSpPr>
        <p:spPr/>
        <p:txBody>
          <a:bodyPr>
            <a:normAutofit/>
          </a:bodyPr>
          <a:lstStyle/>
          <a:p>
            <a:pPr marL="0" indent="0">
              <a:buNone/>
              <a:defRPr/>
            </a:pPr>
            <a:r>
              <a:rPr lang="en-US" b="1" dirty="0"/>
              <a:t>Coaches Education</a:t>
            </a:r>
          </a:p>
          <a:p>
            <a:pPr>
              <a:defRPr/>
            </a:pPr>
            <a:r>
              <a:rPr lang="en-US" sz="2400" dirty="0"/>
              <a:t>Concussion Management Certification</a:t>
            </a:r>
          </a:p>
          <a:p>
            <a:pPr lvl="1">
              <a:defRPr/>
            </a:pPr>
            <a:r>
              <a:rPr lang="en-US" sz="2000" dirty="0"/>
              <a:t>The </a:t>
            </a:r>
            <a:r>
              <a:rPr lang="en-US" sz="2000" b="1" dirty="0"/>
              <a:t>NFHS </a:t>
            </a:r>
            <a:r>
              <a:rPr lang="en-US" sz="2000" b="1" u="sng" dirty="0"/>
              <a:t>Concussion in Sports </a:t>
            </a:r>
            <a:r>
              <a:rPr lang="en-US" sz="2000" b="1" dirty="0"/>
              <a:t>Course </a:t>
            </a:r>
            <a:r>
              <a:rPr lang="en-US" sz="2000" dirty="0"/>
              <a:t>(free on-line course) or an equivalent course must be completed annually (</a:t>
            </a:r>
            <a:r>
              <a:rPr lang="en-US" sz="2000" i="1" dirty="0"/>
              <a:t>after June 1, 2018 and before the first date of practice</a:t>
            </a:r>
            <a:r>
              <a:rPr lang="en-US" sz="2000" dirty="0"/>
              <a:t>) by all coaches.</a:t>
            </a:r>
          </a:p>
          <a:p>
            <a:pPr lvl="1">
              <a:defRPr/>
            </a:pPr>
            <a:endParaRPr lang="en-US" sz="2000" b="1" dirty="0"/>
          </a:p>
          <a:p>
            <a:pPr lvl="1">
              <a:defRPr/>
            </a:pPr>
            <a:r>
              <a:rPr lang="en-US" sz="2000" b="1" dirty="0"/>
              <a:t>Prior to the first date of practice for that sport</a:t>
            </a:r>
            <a:r>
              <a:rPr lang="en-US" sz="2000" dirty="0"/>
              <a:t>; subsequently, the certificate of completion must be on file at the individual school; subject to $500 fine.</a:t>
            </a:r>
          </a:p>
        </p:txBody>
      </p:sp>
    </p:spTree>
    <p:extLst>
      <p:ext uri="{BB962C8B-B14F-4D97-AF65-F5344CB8AC3E}">
        <p14:creationId xmlns:p14="http://schemas.microsoft.com/office/powerpoint/2010/main" val="23585210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p:txBody>
          <a:bodyPr/>
          <a:lstStyle/>
          <a:p>
            <a:pPr algn="ctr"/>
            <a:r>
              <a:rPr lang="en-US" b="1" dirty="0"/>
              <a:t>Eligibility and Compliance</a:t>
            </a:r>
            <a:endParaRPr lang="en-US" b="1" dirty="0">
              <a:latin typeface="+mn-lt"/>
            </a:endParaRPr>
          </a:p>
        </p:txBody>
      </p:sp>
      <p:sp>
        <p:nvSpPr>
          <p:cNvPr id="10242" name="Content Placeholder 1"/>
          <p:cNvSpPr>
            <a:spLocks noGrp="1"/>
          </p:cNvSpPr>
          <p:nvPr>
            <p:ph idx="1"/>
          </p:nvPr>
        </p:nvSpPr>
        <p:spPr/>
        <p:txBody>
          <a:bodyPr>
            <a:normAutofit/>
          </a:bodyPr>
          <a:lstStyle/>
          <a:p>
            <a:pPr marL="0" indent="0">
              <a:buNone/>
            </a:pPr>
            <a:r>
              <a:rPr lang="en-US" b="1" dirty="0"/>
              <a:t>Coaches’ Education</a:t>
            </a:r>
          </a:p>
          <a:p>
            <a:r>
              <a:rPr lang="en-US" sz="2400" dirty="0"/>
              <a:t>CPR/AED Certification</a:t>
            </a:r>
          </a:p>
          <a:p>
            <a:pPr lvl="1"/>
            <a:r>
              <a:rPr lang="en-US" sz="2000" dirty="0"/>
              <a:t>All head and paid coaches must be CPR/AED certified</a:t>
            </a:r>
          </a:p>
          <a:p>
            <a:endParaRPr lang="en-US" b="1" dirty="0"/>
          </a:p>
          <a:p>
            <a:r>
              <a:rPr lang="en-US" sz="2400" dirty="0"/>
              <a:t>NFHS Sudden Cardiac Arrest Course</a:t>
            </a:r>
          </a:p>
          <a:p>
            <a:pPr lvl="1"/>
            <a:r>
              <a:rPr lang="en-US" sz="2000" dirty="0"/>
              <a:t>All non-paid coaches are required to complete the NFHS </a:t>
            </a:r>
            <a:r>
              <a:rPr lang="en-US" sz="2000" u="sng" dirty="0"/>
              <a:t>Sudden Cardiac Arrest </a:t>
            </a:r>
            <a:r>
              <a:rPr lang="en-US" sz="2000" dirty="0"/>
              <a:t>Course annually (</a:t>
            </a:r>
            <a:r>
              <a:rPr lang="en-US" sz="2000" i="1" dirty="0"/>
              <a:t>after June 1, 2018 and before the first date of practice</a:t>
            </a:r>
            <a:r>
              <a:rPr lang="en-US" sz="2000" dirty="0"/>
              <a:t>).  </a:t>
            </a:r>
          </a:p>
          <a:p>
            <a:pPr marL="342900" lvl="1" indent="0">
              <a:buNone/>
            </a:pPr>
            <a:endParaRPr lang="en-US" dirty="0"/>
          </a:p>
        </p:txBody>
      </p:sp>
    </p:spTree>
    <p:extLst>
      <p:ext uri="{BB962C8B-B14F-4D97-AF65-F5344CB8AC3E}">
        <p14:creationId xmlns:p14="http://schemas.microsoft.com/office/powerpoint/2010/main" val="39077204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b="1" dirty="0"/>
              <a:t>Eligibility and Compliance</a:t>
            </a:r>
            <a:endParaRPr lang="en-US" b="1" dirty="0">
              <a:latin typeface="+mn-lt"/>
            </a:endParaRPr>
          </a:p>
        </p:txBody>
      </p:sp>
      <p:sp>
        <p:nvSpPr>
          <p:cNvPr id="2" name="Content Placeholder 1"/>
          <p:cNvSpPr>
            <a:spLocks noGrp="1"/>
          </p:cNvSpPr>
          <p:nvPr>
            <p:ph idx="1"/>
          </p:nvPr>
        </p:nvSpPr>
        <p:spPr>
          <a:xfrm>
            <a:off x="628651" y="1829524"/>
            <a:ext cx="7886699" cy="4505015"/>
          </a:xfrm>
        </p:spPr>
        <p:txBody>
          <a:bodyPr>
            <a:noAutofit/>
          </a:bodyPr>
          <a:lstStyle/>
          <a:p>
            <a:pPr marL="0" indent="0">
              <a:lnSpc>
                <a:spcPct val="110000"/>
              </a:lnSpc>
              <a:buNone/>
              <a:defRPr/>
            </a:pPr>
            <a:r>
              <a:rPr lang="en-US" b="1" dirty="0" err="1"/>
              <a:t>Gfeller</a:t>
            </a:r>
            <a:r>
              <a:rPr lang="en-US" b="1" dirty="0"/>
              <a:t>-Waller Concussion Law</a:t>
            </a:r>
          </a:p>
          <a:p>
            <a:pPr>
              <a:lnSpc>
                <a:spcPct val="110000"/>
              </a:lnSpc>
              <a:defRPr/>
            </a:pPr>
            <a:r>
              <a:rPr lang="en-US" sz="2400" dirty="0"/>
              <a:t>Requirements</a:t>
            </a:r>
          </a:p>
          <a:p>
            <a:pPr lvl="1">
              <a:lnSpc>
                <a:spcPct val="110000"/>
              </a:lnSpc>
              <a:defRPr/>
            </a:pPr>
            <a:r>
              <a:rPr lang="en-US" sz="2000" u="sng" dirty="0"/>
              <a:t>Concussion signs and symptoms</a:t>
            </a:r>
          </a:p>
          <a:p>
            <a:pPr lvl="2">
              <a:lnSpc>
                <a:spcPct val="110000"/>
              </a:lnSpc>
              <a:defRPr/>
            </a:pPr>
            <a:r>
              <a:rPr lang="en-US" sz="1600" dirty="0"/>
              <a:t>Given prior to participation</a:t>
            </a:r>
          </a:p>
          <a:p>
            <a:pPr lvl="1">
              <a:lnSpc>
                <a:spcPct val="110000"/>
              </a:lnSpc>
              <a:defRPr/>
            </a:pPr>
            <a:r>
              <a:rPr lang="en-US" sz="2000" u="sng" dirty="0"/>
              <a:t>Parents/athletes sign indicating </a:t>
            </a:r>
            <a:r>
              <a:rPr lang="ja-JP" altLang="en-US" sz="2000" u="sng"/>
              <a:t>“</a:t>
            </a:r>
            <a:r>
              <a:rPr lang="en-US" sz="2000" u="sng" dirty="0"/>
              <a:t>receipt of</a:t>
            </a:r>
            <a:r>
              <a:rPr lang="ja-JP" altLang="en-US" sz="2000" u="sng"/>
              <a:t>”</a:t>
            </a:r>
            <a:r>
              <a:rPr lang="en-US" altLang="ja-JP" sz="2000" u="sng" dirty="0"/>
              <a:t> </a:t>
            </a:r>
            <a:r>
              <a:rPr lang="en-US" sz="2000" u="sng" dirty="0"/>
              <a:t>Return to Play (RTP) form signed by a physician licensed to practice medicine</a:t>
            </a:r>
          </a:p>
          <a:p>
            <a:pPr lvl="1">
              <a:lnSpc>
                <a:spcPct val="110000"/>
              </a:lnSpc>
              <a:defRPr/>
            </a:pPr>
            <a:r>
              <a:rPr lang="en-US" sz="2000" u="sng" dirty="0"/>
              <a:t>An up-to-date Emergency Action Plan (EAP)</a:t>
            </a:r>
          </a:p>
          <a:p>
            <a:pPr lvl="2">
              <a:lnSpc>
                <a:spcPct val="110000"/>
              </a:lnSpc>
              <a:defRPr/>
            </a:pPr>
            <a:r>
              <a:rPr lang="en-US" sz="1600" dirty="0"/>
              <a:t>Must be on-file, posted and updated annually</a:t>
            </a:r>
          </a:p>
          <a:p>
            <a:pPr lvl="1">
              <a:lnSpc>
                <a:spcPct val="110000"/>
              </a:lnSpc>
              <a:defRPr/>
            </a:pPr>
            <a:r>
              <a:rPr lang="en-US" sz="2000" b="1" dirty="0"/>
              <a:t>“When in doubt, sit them out”</a:t>
            </a:r>
          </a:p>
        </p:txBody>
      </p:sp>
    </p:spTree>
    <p:extLst>
      <p:ext uri="{BB962C8B-B14F-4D97-AF65-F5344CB8AC3E}">
        <p14:creationId xmlns:p14="http://schemas.microsoft.com/office/powerpoint/2010/main" val="21974551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pPr algn="ctr"/>
            <a:r>
              <a:rPr lang="en-US" b="1" dirty="0"/>
              <a:t>Eligibility and Compliance</a:t>
            </a:r>
            <a:endParaRPr lang="en-US" b="1" dirty="0">
              <a:latin typeface="+mn-lt"/>
            </a:endParaRPr>
          </a:p>
        </p:txBody>
      </p:sp>
      <p:sp>
        <p:nvSpPr>
          <p:cNvPr id="12290" name="Content Placeholder 1"/>
          <p:cNvSpPr>
            <a:spLocks noGrp="1"/>
          </p:cNvSpPr>
          <p:nvPr>
            <p:ph idx="1"/>
          </p:nvPr>
        </p:nvSpPr>
        <p:spPr/>
        <p:txBody>
          <a:bodyPr>
            <a:normAutofit/>
          </a:bodyPr>
          <a:lstStyle/>
          <a:p>
            <a:pPr marL="0" indent="-150161">
              <a:buNone/>
              <a:defRPr/>
            </a:pPr>
            <a:r>
              <a:rPr lang="en-US" b="1" dirty="0"/>
              <a:t>Coaches Education</a:t>
            </a:r>
          </a:p>
          <a:p>
            <a:pPr marL="192739" indent="-342900">
              <a:defRPr/>
            </a:pPr>
            <a:r>
              <a:rPr lang="en-US" sz="2400" dirty="0"/>
              <a:t>Accredited Interscholastic Coach (AIC) (6</a:t>
            </a:r>
            <a:r>
              <a:rPr lang="en-US" sz="2400" baseline="30000" dirty="0"/>
              <a:t>th</a:t>
            </a:r>
            <a:r>
              <a:rPr lang="en-US" sz="2400" dirty="0"/>
              <a:t> Nationally)</a:t>
            </a:r>
          </a:p>
          <a:p>
            <a:pPr lvl="1">
              <a:defRPr/>
            </a:pPr>
            <a:r>
              <a:rPr lang="en-US" sz="2000" dirty="0"/>
              <a:t>Requires completion of 4 courses:</a:t>
            </a:r>
          </a:p>
          <a:p>
            <a:pPr lvl="2">
              <a:defRPr/>
            </a:pPr>
            <a:r>
              <a:rPr lang="en-US" sz="1600" dirty="0"/>
              <a:t>Fundamentals of Coaching</a:t>
            </a:r>
          </a:p>
          <a:p>
            <a:pPr lvl="2">
              <a:defRPr/>
            </a:pPr>
            <a:endParaRPr lang="en-US" sz="1600" dirty="0"/>
          </a:p>
          <a:p>
            <a:pPr lvl="2">
              <a:defRPr/>
            </a:pPr>
            <a:r>
              <a:rPr lang="en-US" sz="1600" dirty="0"/>
              <a:t>1</a:t>
            </a:r>
            <a:r>
              <a:rPr lang="en-US" sz="1600" baseline="30000" dirty="0"/>
              <a:t>st</a:t>
            </a:r>
            <a:r>
              <a:rPr lang="en-US" sz="1600" dirty="0"/>
              <a:t> Aid, Health &amp; Safety for Coaches</a:t>
            </a:r>
          </a:p>
          <a:p>
            <a:pPr lvl="2">
              <a:defRPr/>
            </a:pPr>
            <a:endParaRPr lang="en-US" sz="1600" dirty="0"/>
          </a:p>
          <a:p>
            <a:pPr lvl="2">
              <a:defRPr/>
            </a:pPr>
            <a:r>
              <a:rPr lang="en-US" sz="1600" dirty="0"/>
              <a:t>Sport Specific Course or Teaching Sports Skills</a:t>
            </a:r>
          </a:p>
          <a:p>
            <a:pPr lvl="2">
              <a:defRPr/>
            </a:pPr>
            <a:endParaRPr lang="en-US" sz="1600" dirty="0"/>
          </a:p>
          <a:p>
            <a:pPr lvl="2">
              <a:defRPr/>
            </a:pPr>
            <a:r>
              <a:rPr lang="en-US" sz="1600" dirty="0"/>
              <a:t>Concussion in Sports (Free)</a:t>
            </a:r>
          </a:p>
        </p:txBody>
      </p:sp>
    </p:spTree>
    <p:extLst>
      <p:ext uri="{BB962C8B-B14F-4D97-AF65-F5344CB8AC3E}">
        <p14:creationId xmlns:p14="http://schemas.microsoft.com/office/powerpoint/2010/main" val="33172740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2388" indent="0">
              <a:lnSpc>
                <a:spcPct val="120000"/>
              </a:lnSpc>
              <a:spcBef>
                <a:spcPts val="0"/>
              </a:spcBef>
              <a:buNone/>
              <a:defRPr/>
            </a:pPr>
            <a:r>
              <a:rPr lang="en-US" b="1" dirty="0"/>
              <a:t>Coaches Education</a:t>
            </a:r>
          </a:p>
          <a:p>
            <a:pPr marL="395288" indent="-342900">
              <a:lnSpc>
                <a:spcPct val="120000"/>
              </a:lnSpc>
              <a:spcBef>
                <a:spcPts val="0"/>
              </a:spcBef>
              <a:defRPr/>
            </a:pPr>
            <a:r>
              <a:rPr lang="en-US" sz="2400" dirty="0"/>
              <a:t>Certified Interscholastic Coach (CIC) (3</a:t>
            </a:r>
            <a:r>
              <a:rPr lang="en-US" sz="2400" baseline="30000" dirty="0"/>
              <a:t>rd</a:t>
            </a:r>
            <a:r>
              <a:rPr lang="en-US" sz="2400" dirty="0"/>
              <a:t> Nationally)</a:t>
            </a:r>
          </a:p>
          <a:p>
            <a:pPr marL="852488" lvl="1" indent="-342900">
              <a:lnSpc>
                <a:spcPct val="120000"/>
              </a:lnSpc>
              <a:spcBef>
                <a:spcPts val="0"/>
              </a:spcBef>
              <a:defRPr/>
            </a:pPr>
            <a:r>
              <a:rPr lang="en-US" sz="2000" dirty="0"/>
              <a:t>Completion of AIC requirements </a:t>
            </a:r>
            <a:r>
              <a:rPr lang="en-US" sz="2000" u="sng" dirty="0"/>
              <a:t>PLUS:</a:t>
            </a:r>
          </a:p>
          <a:p>
            <a:pPr marL="1309688" lvl="2" indent="-342900">
              <a:lnSpc>
                <a:spcPct val="120000"/>
              </a:lnSpc>
              <a:spcBef>
                <a:spcPts val="0"/>
              </a:spcBef>
              <a:defRPr/>
            </a:pPr>
            <a:r>
              <a:rPr lang="en-US" sz="1600" dirty="0"/>
              <a:t>Teaching &amp; Modeling Behavior</a:t>
            </a:r>
          </a:p>
          <a:p>
            <a:pPr marL="1309688" lvl="2" indent="-342900">
              <a:lnSpc>
                <a:spcPct val="120000"/>
              </a:lnSpc>
              <a:spcBef>
                <a:spcPts val="0"/>
              </a:spcBef>
              <a:defRPr/>
            </a:pPr>
            <a:endParaRPr lang="en-US" sz="1600" dirty="0"/>
          </a:p>
          <a:p>
            <a:pPr marL="1309688" lvl="2" indent="-342900">
              <a:lnSpc>
                <a:spcPct val="120000"/>
              </a:lnSpc>
              <a:spcBef>
                <a:spcPts val="0"/>
              </a:spcBef>
              <a:defRPr/>
            </a:pPr>
            <a:r>
              <a:rPr lang="en-US" sz="1600" dirty="0"/>
              <a:t>Engaging Effectively with Parents</a:t>
            </a:r>
          </a:p>
          <a:p>
            <a:pPr marL="1309688" lvl="2" indent="-342900">
              <a:lnSpc>
                <a:spcPct val="120000"/>
              </a:lnSpc>
              <a:spcBef>
                <a:spcPts val="0"/>
              </a:spcBef>
              <a:defRPr/>
            </a:pPr>
            <a:endParaRPr lang="en-US" sz="1600" dirty="0"/>
          </a:p>
          <a:p>
            <a:pPr marL="1309688" lvl="2" indent="-342900">
              <a:lnSpc>
                <a:spcPct val="120000"/>
              </a:lnSpc>
              <a:spcBef>
                <a:spcPts val="0"/>
              </a:spcBef>
              <a:defRPr/>
            </a:pPr>
            <a:r>
              <a:rPr lang="en-US" sz="1600" dirty="0"/>
              <a:t>Sportsmanship</a:t>
            </a:r>
          </a:p>
          <a:p>
            <a:pPr marL="1309688" lvl="2" indent="-342900">
              <a:lnSpc>
                <a:spcPct val="120000"/>
              </a:lnSpc>
              <a:spcBef>
                <a:spcPts val="0"/>
              </a:spcBef>
              <a:defRPr/>
            </a:pPr>
            <a:endParaRPr lang="en-US" sz="1600" dirty="0"/>
          </a:p>
          <a:p>
            <a:pPr marL="1309688" lvl="2" indent="-342900">
              <a:lnSpc>
                <a:spcPct val="120000"/>
              </a:lnSpc>
              <a:spcBef>
                <a:spcPts val="0"/>
              </a:spcBef>
              <a:defRPr/>
            </a:pPr>
            <a:r>
              <a:rPr lang="en-US" sz="1600" dirty="0"/>
              <a:t>Creating a Safe and Respectful Environment</a:t>
            </a:r>
          </a:p>
          <a:p>
            <a:pPr marL="1309688" lvl="2" indent="-342900">
              <a:lnSpc>
                <a:spcPct val="120000"/>
              </a:lnSpc>
              <a:spcBef>
                <a:spcPts val="0"/>
              </a:spcBef>
              <a:defRPr/>
            </a:pPr>
            <a:endParaRPr lang="en-US" sz="1600" dirty="0"/>
          </a:p>
          <a:p>
            <a:pPr marL="1309688" lvl="2" indent="-342900">
              <a:lnSpc>
                <a:spcPct val="120000"/>
              </a:lnSpc>
              <a:spcBef>
                <a:spcPts val="0"/>
              </a:spcBef>
              <a:defRPr/>
            </a:pPr>
            <a:r>
              <a:rPr lang="en-US" sz="1600" dirty="0"/>
              <a:t>Strength &amp; Conditioning</a:t>
            </a:r>
          </a:p>
          <a:p>
            <a:pPr marL="1309688" lvl="2" indent="-342900">
              <a:lnSpc>
                <a:spcPct val="120000"/>
              </a:lnSpc>
              <a:spcBef>
                <a:spcPts val="0"/>
              </a:spcBef>
              <a:defRPr/>
            </a:pPr>
            <a:endParaRPr lang="en-US" sz="1600" dirty="0"/>
          </a:p>
          <a:p>
            <a:pPr marL="1309688" lvl="2" indent="-342900">
              <a:lnSpc>
                <a:spcPct val="120000"/>
              </a:lnSpc>
              <a:spcBef>
                <a:spcPts val="0"/>
              </a:spcBef>
              <a:defRPr/>
            </a:pPr>
            <a:r>
              <a:rPr lang="en-US" sz="1600" dirty="0"/>
              <a:t>2 additional courses (User Choice)</a:t>
            </a:r>
          </a:p>
          <a:p>
            <a:pPr lvl="3">
              <a:lnSpc>
                <a:spcPct val="120000"/>
              </a:lnSpc>
              <a:defRPr/>
            </a:pPr>
            <a:endParaRPr lang="en-US" sz="1950" dirty="0">
              <a:latin typeface="Calibri" charset="0"/>
            </a:endParaRPr>
          </a:p>
        </p:txBody>
      </p:sp>
      <p:sp>
        <p:nvSpPr>
          <p:cNvPr id="38914" name="Title 2"/>
          <p:cNvSpPr>
            <a:spLocks noGrp="1"/>
          </p:cNvSpPr>
          <p:nvPr>
            <p:ph type="title"/>
          </p:nvPr>
        </p:nvSpPr>
        <p:spPr/>
        <p:txBody>
          <a:bodyPr/>
          <a:lstStyle/>
          <a:p>
            <a:pPr algn="ctr"/>
            <a:r>
              <a:rPr lang="en-US" b="1" dirty="0"/>
              <a:t>Eligibility and Compliance</a:t>
            </a:r>
            <a:endParaRPr lang="en-US" b="1" dirty="0">
              <a:latin typeface="+mn-lt"/>
            </a:endParaRPr>
          </a:p>
        </p:txBody>
      </p:sp>
    </p:spTree>
    <p:extLst>
      <p:ext uri="{BB962C8B-B14F-4D97-AF65-F5344CB8AC3E}">
        <p14:creationId xmlns:p14="http://schemas.microsoft.com/office/powerpoint/2010/main" val="3865443640"/>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1BFAD410-B184-45CE-A27F-680E3DC32840}" vid="{C276373A-AFB0-4F7A-A9FD-1FDF26236B7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775F55"/>
      </a:dk2>
      <a:lt2>
        <a:srgbClr val="EBDDC3"/>
      </a:lt2>
      <a:accent1>
        <a:srgbClr val="00408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Coaches Clinic Template" id="{95C5BB77-DCBC-4A4A-BDD7-DA290283BDAB}" vid="{807035BC-3465-2D41-8120-FCB6397C55D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Company PowerPoint_2016.potx</Template>
  <TotalTime>4024</TotalTime>
  <Words>4893</Words>
  <Application>Microsoft Macintosh PowerPoint</Application>
  <PresentationFormat>On-screen Show (4:3)</PresentationFormat>
  <Paragraphs>634</Paragraphs>
  <Slides>99</Slides>
  <Notes>51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99</vt:i4>
      </vt:variant>
    </vt:vector>
  </HeadingPairs>
  <TitlesOfParts>
    <vt:vector size="109" baseType="lpstr">
      <vt:lpstr>Algerian</vt:lpstr>
      <vt:lpstr>Arial</vt:lpstr>
      <vt:lpstr>Calibri</vt:lpstr>
      <vt:lpstr>Calibri Light</vt:lpstr>
      <vt:lpstr>Courier New</vt:lpstr>
      <vt:lpstr>Wingdings</vt:lpstr>
      <vt:lpstr>Office Theme</vt:lpstr>
      <vt:lpstr>2_Office Theme</vt:lpstr>
      <vt:lpstr>1_Office Theme</vt:lpstr>
      <vt:lpstr>3_Office Theme</vt:lpstr>
      <vt:lpstr>The “IT” Factor</vt:lpstr>
      <vt:lpstr>The Formula for “IT” </vt:lpstr>
      <vt:lpstr>Ejection/DQ Protocol</vt:lpstr>
      <vt:lpstr>Ejection Criteria Fighting</vt:lpstr>
      <vt:lpstr>Ejection Criteria Leaving The Bench When There Is Not A Fight</vt:lpstr>
      <vt:lpstr>Ejection Criteria Flagrant Contact</vt:lpstr>
      <vt:lpstr>Ejection Criteria Other</vt:lpstr>
      <vt:lpstr>Ejection Criteria  Continued Other</vt:lpstr>
      <vt:lpstr>Coach Ejection</vt:lpstr>
      <vt:lpstr>Fan Behavior</vt:lpstr>
      <vt:lpstr>Filing An Ejection Report </vt:lpstr>
      <vt:lpstr>Filing An Ejection Report </vt:lpstr>
      <vt:lpstr>Filing An Ejection Report</vt:lpstr>
      <vt:lpstr>Filing An Ejection Report</vt:lpstr>
      <vt:lpstr>Filing A DQ Report</vt:lpstr>
      <vt:lpstr>Ejection Criteria Post-Game Ejections</vt:lpstr>
      <vt:lpstr>2019 nfhs baseball rules powerpoint</vt:lpstr>
      <vt:lpstr>NFHS Rules Book as e-Books </vt:lpstr>
      <vt:lpstr>NFHS Baseball Rule changes</vt:lpstr>
      <vt:lpstr>Pivot foot and Pitching plate Rule 6-1-3</vt:lpstr>
      <vt:lpstr>Pivot foot and Pitching plate Rule 6-1-3</vt:lpstr>
      <vt:lpstr>Pivot foot and Pitching plate Rule 6-1-3</vt:lpstr>
      <vt:lpstr>Pivot foot and Pitching plate Rule 6-1-3</vt:lpstr>
      <vt:lpstr>Nfhs baseball Editorial changes</vt:lpstr>
      <vt:lpstr>Baseballs Rule 1-3-1</vt:lpstr>
      <vt:lpstr>Baseballs Rule 1-3-1</vt:lpstr>
      <vt:lpstr>Baseballs Rule 1-3-1</vt:lpstr>
      <vt:lpstr>Rule 8-2-6l</vt:lpstr>
      <vt:lpstr>Rule 8-3-1a</vt:lpstr>
      <vt:lpstr>Points of Emphasis</vt:lpstr>
      <vt:lpstr>Sportsmanship —  National Anthem STandoff</vt:lpstr>
      <vt:lpstr>Sportsmanship —  bench jockeying and celebrations</vt:lpstr>
      <vt:lpstr>Sportsmanship —  bench jockeying and celebrations</vt:lpstr>
      <vt:lpstr>Sportsmanship —  bench jockeying and celebrations</vt:lpstr>
      <vt:lpstr>Sportsmanship —  intentional distractions</vt:lpstr>
      <vt:lpstr>Compliant of Player’s equipment – Body/Chest protector</vt:lpstr>
      <vt:lpstr>Compliant of Player’s equipment - Helmets</vt:lpstr>
      <vt:lpstr>Compliant of Player’s equipment - Helmets</vt:lpstr>
      <vt:lpstr>Compliant of Player’s equipment - Bats</vt:lpstr>
      <vt:lpstr>Baserunner’s responsibilities</vt:lpstr>
      <vt:lpstr>Baserunner’s responsibilities</vt:lpstr>
      <vt:lpstr>Baserunner’s responsibilities</vt:lpstr>
      <vt:lpstr>Baserunner’s responsibilities</vt:lpstr>
      <vt:lpstr>Baserunner’s responsibilities</vt:lpstr>
      <vt:lpstr>Baserunner’s responsibilities</vt:lpstr>
      <vt:lpstr>Baserunner’s responsibilities</vt:lpstr>
      <vt:lpstr>Baserunner’s responsibilities</vt:lpstr>
      <vt:lpstr>Baserunner’s responsibilities</vt:lpstr>
      <vt:lpstr>Umpire mechanics changes</vt:lpstr>
      <vt:lpstr>Umpire signals: Information available</vt:lpstr>
      <vt:lpstr>Umpire signals: Correct rotation</vt:lpstr>
      <vt:lpstr>NFHS Officials Association  Central Hub</vt:lpstr>
      <vt:lpstr>  NFHS Officials Association Central Hub  https://nfhs-baseball.arbitersports.com/front/105406/Site </vt:lpstr>
      <vt:lpstr>NFHS Learning center</vt:lpstr>
      <vt:lpstr>The NFHS Learning Center</vt:lpstr>
      <vt:lpstr>www.NFHSLearn.com</vt:lpstr>
      <vt:lpstr>NFHS FREE Courses</vt:lpstr>
      <vt:lpstr>Thank You and have a great Baseball season!</vt:lpstr>
      <vt:lpstr>2018-19 Baseball</vt:lpstr>
      <vt:lpstr>Mission/Vision</vt:lpstr>
      <vt:lpstr>Baseball Specific Changes General Changes Important Information Eligibility and Compliance </vt:lpstr>
      <vt:lpstr>General Changes</vt:lpstr>
      <vt:lpstr>  Calendar </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General Changes</vt:lpstr>
      <vt:lpstr>PowerPoint Presentation</vt:lpstr>
      <vt:lpstr>Important Information</vt:lpstr>
      <vt:lpstr>Dead Periods</vt:lpstr>
      <vt:lpstr>Important Information</vt:lpstr>
      <vt:lpstr>Important Information</vt:lpstr>
      <vt:lpstr>Important Information</vt:lpstr>
      <vt:lpstr>Important Information</vt:lpstr>
      <vt:lpstr>Important Information</vt:lpstr>
      <vt:lpstr>Important Information</vt:lpstr>
      <vt:lpstr>Eligibility and Compliance</vt:lpstr>
      <vt:lpstr>PowerPoint Presentation</vt:lpstr>
      <vt:lpstr>Eligibility and Compliance</vt:lpstr>
      <vt:lpstr>Eligibility and Compliance</vt:lpstr>
      <vt:lpstr>Eligibility and Compliance</vt:lpstr>
      <vt:lpstr>Eligibility and Compliance</vt:lpstr>
      <vt:lpstr>Eligibility and Compliance</vt:lpstr>
      <vt:lpstr>Eligibility and Compliance</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KVoge</dc:creator>
  <cp:lastModifiedBy>Juli  Kidd</cp:lastModifiedBy>
  <cp:revision>237</cp:revision>
  <cp:lastPrinted>2018-08-13T19:02:19Z</cp:lastPrinted>
  <dcterms:created xsi:type="dcterms:W3CDTF">2015-05-07T15:10:52Z</dcterms:created>
  <dcterms:modified xsi:type="dcterms:W3CDTF">2019-01-10T20:32:09Z</dcterms:modified>
</cp:coreProperties>
</file>